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84" r:id="rId2"/>
    <p:sldId id="256" r:id="rId3"/>
    <p:sldId id="286" r:id="rId4"/>
    <p:sldId id="289" r:id="rId5"/>
    <p:sldId id="285" r:id="rId6"/>
    <p:sldId id="287" r:id="rId7"/>
    <p:sldId id="288" r:id="rId8"/>
    <p:sldId id="290" r:id="rId9"/>
    <p:sldId id="277" r:id="rId10"/>
    <p:sldId id="279" r:id="rId11"/>
    <p:sldId id="278" r:id="rId12"/>
    <p:sldId id="281" r:id="rId13"/>
    <p:sldId id="280" r:id="rId14"/>
    <p:sldId id="282" r:id="rId15"/>
    <p:sldId id="257" r:id="rId16"/>
    <p:sldId id="258" r:id="rId17"/>
    <p:sldId id="259" r:id="rId18"/>
    <p:sldId id="260" r:id="rId19"/>
    <p:sldId id="261" r:id="rId20"/>
    <p:sldId id="270" r:id="rId21"/>
    <p:sldId id="271" r:id="rId22"/>
    <p:sldId id="272" r:id="rId23"/>
    <p:sldId id="273" r:id="rId24"/>
    <p:sldId id="274" r:id="rId25"/>
    <p:sldId id="276" r:id="rId26"/>
    <p:sldId id="275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83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38" autoAdjust="0"/>
  </p:normalViewPr>
  <p:slideViewPr>
    <p:cSldViewPr>
      <p:cViewPr varScale="1">
        <p:scale>
          <a:sx n="118" d="100"/>
          <a:sy n="118" d="100"/>
        </p:scale>
        <p:origin x="108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5645A-2773-4AD5-BA1A-E5B0D9CB5D9F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DC17-EA08-4B1C-AE34-8C04491BF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42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5645A-2773-4AD5-BA1A-E5B0D9CB5D9F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DC17-EA08-4B1C-AE34-8C04491BF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26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5645A-2773-4AD5-BA1A-E5B0D9CB5D9F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DC17-EA08-4B1C-AE34-8C04491BF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5645A-2773-4AD5-BA1A-E5B0D9CB5D9F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DC17-EA08-4B1C-AE34-8C04491BF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40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5645A-2773-4AD5-BA1A-E5B0D9CB5D9F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DC17-EA08-4B1C-AE34-8C04491BF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76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5645A-2773-4AD5-BA1A-E5B0D9CB5D9F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DC17-EA08-4B1C-AE34-8C04491BF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93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5645A-2773-4AD5-BA1A-E5B0D9CB5D9F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DC17-EA08-4B1C-AE34-8C04491BF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0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5645A-2773-4AD5-BA1A-E5B0D9CB5D9F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DC17-EA08-4B1C-AE34-8C04491BF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47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5645A-2773-4AD5-BA1A-E5B0D9CB5D9F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DC17-EA08-4B1C-AE34-8C04491BF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07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5645A-2773-4AD5-BA1A-E5B0D9CB5D9F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DC17-EA08-4B1C-AE34-8C04491BF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68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5645A-2773-4AD5-BA1A-E5B0D9CB5D9F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DC17-EA08-4B1C-AE34-8C04491BF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1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5645A-2773-4AD5-BA1A-E5B0D9CB5D9F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EDC17-EA08-4B1C-AE34-8C04491BF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2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ĐẠI CƯƠNG PHẪU THUẬT TIM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81600" y="3462717"/>
            <a:ext cx="2819400" cy="68580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Lê </a:t>
            </a:r>
            <a:r>
              <a:rPr lang="en-US" dirty="0" err="1">
                <a:solidFill>
                  <a:schemeClr val="tx1"/>
                </a:solidFill>
              </a:rPr>
              <a:t>Văn</a:t>
            </a:r>
            <a:r>
              <a:rPr lang="en-US" dirty="0">
                <a:solidFill>
                  <a:schemeClr val="tx1"/>
                </a:solidFill>
              </a:rPr>
              <a:t> Nam</a:t>
            </a:r>
          </a:p>
          <a:p>
            <a:pPr algn="l"/>
            <a:endParaRPr lang="en-US" baseline="-25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C977BB6-96C9-4ADA-8E32-3F6126916216}"/>
              </a:ext>
            </a:extLst>
          </p:cNvPr>
          <p:cNvSpPr txBox="1">
            <a:spLocks/>
          </p:cNvSpPr>
          <p:nvPr/>
        </p:nvSpPr>
        <p:spPr>
          <a:xfrm>
            <a:off x="5867400" y="4932742"/>
            <a:ext cx="28194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aseline="-25000" dirty="0" err="1">
                <a:solidFill>
                  <a:schemeClr val="tx1"/>
                </a:solidFill>
              </a:rPr>
              <a:t>Phẫu</a:t>
            </a:r>
            <a:r>
              <a:rPr lang="en-US" baseline="-25000" dirty="0">
                <a:solidFill>
                  <a:schemeClr val="tx1"/>
                </a:solidFill>
              </a:rPr>
              <a:t> </a:t>
            </a:r>
            <a:r>
              <a:rPr lang="en-US" baseline="-25000" dirty="0" err="1">
                <a:solidFill>
                  <a:schemeClr val="tx1"/>
                </a:solidFill>
              </a:rPr>
              <a:t>thuật</a:t>
            </a:r>
            <a:r>
              <a:rPr lang="en-US" baseline="-25000" dirty="0">
                <a:solidFill>
                  <a:schemeClr val="tx1"/>
                </a:solidFill>
              </a:rPr>
              <a:t> LN-TM</a:t>
            </a:r>
          </a:p>
        </p:txBody>
      </p:sp>
    </p:spTree>
    <p:extLst>
      <p:ext uri="{BB962C8B-B14F-4D97-AF65-F5344CB8AC3E}">
        <p14:creationId xmlns:p14="http://schemas.microsoft.com/office/powerpoint/2010/main" val="2663485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Hở</a:t>
            </a:r>
            <a:r>
              <a:rPr lang="en-US" dirty="0"/>
              <a:t> van ĐM </a:t>
            </a:r>
            <a:r>
              <a:rPr lang="en-US" dirty="0" err="1"/>
              <a:t>chủ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91000" cy="1828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ĐN</a:t>
            </a:r>
          </a:p>
          <a:p>
            <a:pPr marL="0" indent="0">
              <a:buNone/>
            </a:pPr>
            <a:r>
              <a:rPr lang="en-US" sz="2200" b="1" dirty="0" err="1"/>
              <a:t>Phẫu</a:t>
            </a:r>
            <a:r>
              <a:rPr lang="en-US" sz="2200" b="1" dirty="0"/>
              <a:t> </a:t>
            </a:r>
            <a:r>
              <a:rPr lang="en-US" sz="2200" b="1" dirty="0" err="1"/>
              <a:t>thuật</a:t>
            </a:r>
            <a:r>
              <a:rPr lang="en-US" sz="2200" b="1" dirty="0"/>
              <a:t>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 err="1"/>
              <a:t>Sửa</a:t>
            </a:r>
            <a:r>
              <a:rPr lang="en-US" sz="2200" dirty="0"/>
              <a:t> van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 err="1"/>
              <a:t>Thay</a:t>
            </a:r>
            <a:r>
              <a:rPr lang="en-US" sz="2200" dirty="0"/>
              <a:t> van</a:t>
            </a:r>
          </a:p>
        </p:txBody>
      </p:sp>
      <p:pic>
        <p:nvPicPr>
          <p:cNvPr id="3074" name="Picture 2" descr="http://www.heartlungdoc.com/heart/heart_images/aortic_images/larger_aortic/BicuspidAorticValv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250" y="1417638"/>
            <a:ext cx="351098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aurorahealthcare.org/yourhealth/healthgate/images/si555515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60575"/>
            <a:ext cx="4343400" cy="282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22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Bệnh</a:t>
            </a:r>
            <a:r>
              <a:rPr lang="en-US" dirty="0"/>
              <a:t> ĐM </a:t>
            </a:r>
            <a:r>
              <a:rPr lang="en-US" dirty="0" err="1"/>
              <a:t>vành</a:t>
            </a:r>
            <a:endParaRPr lang="en-US" dirty="0"/>
          </a:p>
        </p:txBody>
      </p:sp>
      <p:sp>
        <p:nvSpPr>
          <p:cNvPr id="4" name="AutoShape 2" descr="mk:@MSITStore:C:\Materials\book\SCHWARTZ.CHM::/20.%20Acquired%20Heart%20Disease_files/loadBinary_031.jpg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mk:@MSITStore:C:\Materials\book\SCHWARTZ.CHM::/20.%20Acquired%20Heart%20Disease_files/loadBinary_031.jpg"/>
          <p:cNvSpPr>
            <a:spLocks noChangeAspect="1" noChangeArrowheads="1"/>
          </p:cNvSpPr>
          <p:nvPr/>
        </p:nvSpPr>
        <p:spPr bwMode="auto">
          <a:xfrm>
            <a:off x="2159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mk:@MSITStore:C:\Materials\book\SCHWARTZ.CHM::/20.%20Acquired%20Heart%20Disease_files/loadBinary_031.jpg"/>
          <p:cNvSpPr>
            <a:spLocks noChangeAspect="1" noChangeArrowheads="1"/>
          </p:cNvSpPr>
          <p:nvPr/>
        </p:nvSpPr>
        <p:spPr bwMode="auto">
          <a:xfrm>
            <a:off x="36830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mk:@MSITStore:C:\Materials\book\SCHWARTZ.CHM::/20.%20Acquired%20Heart%20Disease_files/loadBinary_031.jpg"/>
          <p:cNvSpPr>
            <a:spLocks noChangeAspect="1" noChangeArrowheads="1"/>
          </p:cNvSpPr>
          <p:nvPr/>
        </p:nvSpPr>
        <p:spPr bwMode="auto">
          <a:xfrm>
            <a:off x="520700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mk:@MSITStore:C:\Materials\book\SCHWARTZ.CHM::/20.%20Acquired%20Heart%20Disease_files/loadBinary_031.jp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457200" y="1600200"/>
            <a:ext cx="5334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Định</a:t>
            </a:r>
            <a:r>
              <a:rPr lang="en-US" sz="2200" dirty="0"/>
              <a:t> </a:t>
            </a:r>
            <a:r>
              <a:rPr lang="en-US" sz="2200" dirty="0" err="1"/>
              <a:t>nghĩa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Chụp</a:t>
            </a:r>
            <a:r>
              <a:rPr lang="en-US" sz="2200" dirty="0"/>
              <a:t> </a:t>
            </a:r>
            <a:r>
              <a:rPr lang="en-US" sz="2200" dirty="0" err="1"/>
              <a:t>mạch</a:t>
            </a:r>
            <a:r>
              <a:rPr lang="en-US" sz="2200" dirty="0"/>
              <a:t> </a:t>
            </a:r>
            <a:r>
              <a:rPr lang="en-US" sz="2200" dirty="0" err="1"/>
              <a:t>vành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CT </a:t>
            </a:r>
            <a:r>
              <a:rPr lang="en-US" sz="2200" dirty="0" err="1"/>
              <a:t>mạch</a:t>
            </a:r>
            <a:r>
              <a:rPr lang="en-US" sz="2200" dirty="0"/>
              <a:t> </a:t>
            </a:r>
            <a:r>
              <a:rPr lang="en-US" sz="2200" dirty="0" err="1"/>
              <a:t>vành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Phẫu</a:t>
            </a:r>
            <a:r>
              <a:rPr lang="en-US" sz="2200" dirty="0"/>
              <a:t> </a:t>
            </a:r>
            <a:r>
              <a:rPr lang="en-US" sz="2200" dirty="0" err="1"/>
              <a:t>thuật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Can </a:t>
            </a:r>
            <a:r>
              <a:rPr lang="en-US" sz="2200" dirty="0" err="1"/>
              <a:t>thiệp</a:t>
            </a:r>
            <a:r>
              <a:rPr lang="en-US" sz="2200" dirty="0"/>
              <a:t> Catheter: </a:t>
            </a:r>
            <a:r>
              <a:rPr lang="en-US" sz="2200" dirty="0" err="1"/>
              <a:t>Nong</a:t>
            </a:r>
            <a:r>
              <a:rPr lang="en-US" sz="2200" dirty="0"/>
              <a:t> &amp; Stent</a:t>
            </a:r>
          </a:p>
        </p:txBody>
      </p:sp>
      <p:sp>
        <p:nvSpPr>
          <p:cNvPr id="11" name="AutoShape 16" descr="mk:@MSITStore:C:\Materials\book\SCHWARTZ.CHM::/20.%20Acquired%20Heart%20Disease_files/loadBinary_031.jpg"/>
          <p:cNvSpPr>
            <a:spLocks noChangeAspect="1" noChangeArrowheads="1"/>
          </p:cNvSpPr>
          <p:nvPr/>
        </p:nvSpPr>
        <p:spPr bwMode="auto">
          <a:xfrm>
            <a:off x="67310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8" descr="mk:@MSITStore:C:\Materials\book\SCHWARTZ.CHM::/20.%20Acquired%20Heart%20Disease_files/loadBinary_031.jpg"/>
          <p:cNvSpPr>
            <a:spLocks noChangeAspect="1" noChangeArrowheads="1"/>
          </p:cNvSpPr>
          <p:nvPr/>
        </p:nvSpPr>
        <p:spPr bwMode="auto">
          <a:xfrm>
            <a:off x="825500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http://upload.wikimedia.org/wikipedia/commons/3/30/Heart_saphenous_coronary_graf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5" y="1371600"/>
            <a:ext cx="2747135" cy="251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besthealth.bmj.com/x/images/bh/en-gb/coronary-bypass02_defaul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02290"/>
            <a:ext cx="257175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uvahealth.com/Plone/ebsco_images/50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998" y="3962400"/>
            <a:ext cx="4620516" cy="251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Bóc</a:t>
            </a:r>
            <a:r>
              <a:rPr lang="en-US" dirty="0"/>
              <a:t> </a:t>
            </a:r>
            <a:r>
              <a:rPr lang="en-US" dirty="0" err="1"/>
              <a:t>tách</a:t>
            </a:r>
            <a:r>
              <a:rPr lang="en-US" dirty="0"/>
              <a:t> ĐM </a:t>
            </a:r>
            <a:r>
              <a:rPr lang="en-US" dirty="0" err="1"/>
              <a:t>chủ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124200" cy="2362200"/>
          </a:xfrm>
        </p:spPr>
        <p:txBody>
          <a:bodyPr>
            <a:normAutofit/>
          </a:bodyPr>
          <a:lstStyle/>
          <a:p>
            <a:r>
              <a:rPr lang="en-US" sz="2200" dirty="0" err="1"/>
              <a:t>Định</a:t>
            </a:r>
            <a:r>
              <a:rPr lang="en-US" sz="2200" dirty="0"/>
              <a:t> </a:t>
            </a:r>
            <a:r>
              <a:rPr lang="en-US" sz="2200" dirty="0" err="1"/>
              <a:t>nghĩa</a:t>
            </a:r>
            <a:endParaRPr lang="en-US" sz="2200" dirty="0"/>
          </a:p>
          <a:p>
            <a:r>
              <a:rPr lang="en-US" sz="2200" dirty="0" err="1"/>
              <a:t>Phân</a:t>
            </a:r>
            <a:r>
              <a:rPr lang="en-US" sz="2200" dirty="0"/>
              <a:t> </a:t>
            </a:r>
            <a:r>
              <a:rPr lang="en-US" sz="2200" dirty="0" err="1"/>
              <a:t>loại</a:t>
            </a:r>
            <a:endParaRPr lang="en-US" sz="2200" dirty="0"/>
          </a:p>
          <a:p>
            <a:r>
              <a:rPr lang="en-US" sz="2200" dirty="0" err="1"/>
              <a:t>Chẩn</a:t>
            </a:r>
            <a:r>
              <a:rPr lang="en-US" sz="2200" dirty="0"/>
              <a:t> </a:t>
            </a:r>
            <a:r>
              <a:rPr lang="en-US" sz="2200" dirty="0" err="1"/>
              <a:t>đoán</a:t>
            </a:r>
            <a:r>
              <a:rPr lang="en-US" sz="2200" dirty="0"/>
              <a:t>: LS &amp; CLS</a:t>
            </a:r>
          </a:p>
          <a:p>
            <a:r>
              <a:rPr lang="en-US" sz="2200" dirty="0" err="1"/>
              <a:t>Phẫu</a:t>
            </a:r>
            <a:r>
              <a:rPr lang="en-US" sz="2200" dirty="0"/>
              <a:t> </a:t>
            </a:r>
            <a:r>
              <a:rPr lang="en-US" sz="2200" dirty="0" err="1"/>
              <a:t>thuật</a:t>
            </a:r>
            <a:endParaRPr lang="en-US" sz="2200" dirty="0"/>
          </a:p>
          <a:p>
            <a:r>
              <a:rPr lang="en-US" sz="2200" dirty="0"/>
              <a:t>Can </a:t>
            </a:r>
            <a:r>
              <a:rPr lang="en-US" sz="2200" dirty="0" err="1"/>
              <a:t>thiệp</a:t>
            </a:r>
            <a:r>
              <a:rPr lang="en-US" sz="2200" dirty="0"/>
              <a:t> </a:t>
            </a:r>
            <a:r>
              <a:rPr lang="en-US" sz="2200" dirty="0" err="1"/>
              <a:t>nội</a:t>
            </a:r>
            <a:r>
              <a:rPr lang="en-US" sz="2200" dirty="0"/>
              <a:t> </a:t>
            </a:r>
            <a:r>
              <a:rPr lang="en-US" sz="2200" dirty="0" err="1"/>
              <a:t>mạch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7170" name="Picture 2" descr="http://www.slrctsurgery.com/images/taa_img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3273171"/>
            <a:ext cx="3038475" cy="330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www.cookmedical.com/documents/42183/50899/thoracic-TX2PF-956x356.jpg/f8b36248-ab3e-45b1-be90-83f43972b3bc?t=13602516670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44965"/>
            <a:ext cx="4892388" cy="243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634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Phình</a:t>
            </a:r>
            <a:r>
              <a:rPr lang="en-US" dirty="0"/>
              <a:t> ĐM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ngực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5900"/>
            <a:ext cx="4267200" cy="2667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Định</a:t>
            </a:r>
            <a:r>
              <a:rPr lang="en-US" sz="2200" dirty="0"/>
              <a:t> </a:t>
            </a:r>
            <a:r>
              <a:rPr lang="en-US" sz="2200" dirty="0" err="1"/>
              <a:t>nghĩa</a:t>
            </a:r>
            <a:endParaRPr lang="en-US" sz="2200" dirty="0"/>
          </a:p>
          <a:p>
            <a:r>
              <a:rPr lang="en-US" sz="2000" dirty="0"/>
              <a:t>ĐM </a:t>
            </a:r>
            <a:r>
              <a:rPr lang="en-US" sz="2000" dirty="0" err="1"/>
              <a:t>chủ</a:t>
            </a:r>
            <a:r>
              <a:rPr lang="en-US" sz="2000" dirty="0"/>
              <a:t> </a:t>
            </a:r>
            <a:r>
              <a:rPr lang="en-US" sz="2000" dirty="0" err="1"/>
              <a:t>lên</a:t>
            </a:r>
            <a:endParaRPr lang="en-US" sz="2000" dirty="0"/>
          </a:p>
          <a:p>
            <a:r>
              <a:rPr lang="en-US" sz="2000" dirty="0"/>
              <a:t>Quai</a:t>
            </a:r>
          </a:p>
          <a:p>
            <a:r>
              <a:rPr lang="en-US" sz="2000" dirty="0"/>
              <a:t>ĐM </a:t>
            </a:r>
            <a:r>
              <a:rPr lang="en-US" sz="2000" dirty="0" err="1"/>
              <a:t>chủ</a:t>
            </a:r>
            <a:r>
              <a:rPr lang="en-US" sz="2000" dirty="0"/>
              <a:t> </a:t>
            </a:r>
            <a:r>
              <a:rPr lang="en-US" sz="2000" dirty="0" err="1"/>
              <a:t>xuống</a:t>
            </a:r>
            <a:endParaRPr lang="en-US" sz="2000" dirty="0"/>
          </a:p>
          <a:p>
            <a:pPr marL="0" indent="0">
              <a:buNone/>
            </a:pPr>
            <a:r>
              <a:rPr lang="en-US" sz="2200" dirty="0" err="1"/>
              <a:t>Chẩn</a:t>
            </a:r>
            <a:r>
              <a:rPr lang="en-US" sz="2200" dirty="0"/>
              <a:t> </a:t>
            </a:r>
            <a:r>
              <a:rPr lang="en-US" sz="2200" dirty="0" err="1"/>
              <a:t>đoán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Phẫu</a:t>
            </a:r>
            <a:r>
              <a:rPr lang="en-US" sz="2200" dirty="0"/>
              <a:t> </a:t>
            </a:r>
            <a:r>
              <a:rPr lang="en-US" sz="2200" dirty="0" err="1"/>
              <a:t>thuật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can </a:t>
            </a:r>
            <a:r>
              <a:rPr lang="en-US" sz="2200" dirty="0" err="1"/>
              <a:t>thiệp</a:t>
            </a:r>
            <a:r>
              <a:rPr lang="en-US" sz="2200" dirty="0"/>
              <a:t> </a:t>
            </a:r>
            <a:r>
              <a:rPr lang="en-US" sz="2200" dirty="0" err="1"/>
              <a:t>nội</a:t>
            </a:r>
            <a:r>
              <a:rPr lang="en-US" sz="2200" dirty="0"/>
              <a:t> </a:t>
            </a:r>
            <a:r>
              <a:rPr lang="en-US" sz="2200" dirty="0" err="1"/>
              <a:t>mạch</a:t>
            </a:r>
            <a:endParaRPr lang="en-US" sz="2200" dirty="0"/>
          </a:p>
        </p:txBody>
      </p:sp>
      <p:pic>
        <p:nvPicPr>
          <p:cNvPr id="5122" name="Picture 2" descr="http://www.cedars-sinai.edu/Patients/Health-Conditions/Images/AneurysmTypes-450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524000"/>
            <a:ext cx="299085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baldevsekhon.com/images/aorta_aneurysm_surge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92" y="3958838"/>
            <a:ext cx="3333108" cy="25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aorticdissection.com/zue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090802"/>
            <a:ext cx="4057650" cy="237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241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Phình</a:t>
            </a:r>
            <a:r>
              <a:rPr lang="en-US" dirty="0"/>
              <a:t> ĐM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bụng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726" y="1383391"/>
            <a:ext cx="4191000" cy="2362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 err="1"/>
              <a:t>Định</a:t>
            </a:r>
            <a:r>
              <a:rPr lang="en-US" sz="2200" dirty="0"/>
              <a:t> </a:t>
            </a:r>
            <a:r>
              <a:rPr lang="en-US" sz="2200" dirty="0" err="1"/>
              <a:t>nghĩa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Phân</a:t>
            </a:r>
            <a:r>
              <a:rPr lang="en-US" sz="2200" dirty="0"/>
              <a:t> </a:t>
            </a:r>
            <a:r>
              <a:rPr lang="en-US" sz="2200" dirty="0" err="1"/>
              <a:t>loại</a:t>
            </a:r>
            <a:endParaRPr lang="en-US" sz="2200" dirty="0"/>
          </a:p>
          <a:p>
            <a:r>
              <a:rPr lang="en-US" sz="2000" dirty="0" err="1"/>
              <a:t>Dưới</a:t>
            </a:r>
            <a:r>
              <a:rPr lang="en-US" sz="2000" dirty="0"/>
              <a:t> </a:t>
            </a:r>
            <a:r>
              <a:rPr lang="en-US" sz="2000" dirty="0" err="1"/>
              <a:t>thận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thận</a:t>
            </a:r>
            <a:endParaRPr lang="en-US" sz="2000" dirty="0"/>
          </a:p>
          <a:p>
            <a:pPr marL="0" indent="0">
              <a:buNone/>
            </a:pPr>
            <a:r>
              <a:rPr lang="en-US" sz="2200" dirty="0"/>
              <a:t>Can </a:t>
            </a:r>
            <a:r>
              <a:rPr lang="en-US" sz="2200" dirty="0" err="1"/>
              <a:t>thiệp</a:t>
            </a:r>
            <a:r>
              <a:rPr lang="en-US" sz="2200" dirty="0"/>
              <a:t> </a:t>
            </a:r>
            <a:r>
              <a:rPr lang="en-US" sz="2200" dirty="0" err="1"/>
              <a:t>mạch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Phẫu</a:t>
            </a:r>
            <a:r>
              <a:rPr lang="en-US" sz="2200" dirty="0"/>
              <a:t> </a:t>
            </a:r>
            <a:r>
              <a:rPr lang="en-US" sz="2200" dirty="0" err="1"/>
              <a:t>thuật</a:t>
            </a:r>
            <a:endParaRPr lang="en-US" sz="2200" dirty="0"/>
          </a:p>
        </p:txBody>
      </p:sp>
      <p:pic>
        <p:nvPicPr>
          <p:cNvPr id="6146" name="Picture 2" descr="http://www.mayoclinic.org/images/abdominal-aortic-aneurysms-2-2c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08" y="4038600"/>
            <a:ext cx="5301424" cy="259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vascularweb.org/vascularhealth/PublishingImages/NorthPoint%20Images/SurgicalAAA_01_Base_27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899" y="1782761"/>
            <a:ext cx="2619375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2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bẩm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43600" cy="3810000"/>
          </a:xfrm>
        </p:spPr>
        <p:txBody>
          <a:bodyPr>
            <a:normAutofit/>
          </a:bodyPr>
          <a:lstStyle/>
          <a:p>
            <a:r>
              <a:rPr lang="en-US" sz="2200" dirty="0"/>
              <a:t>1% (Centers for disease control &amp; Prevention)</a:t>
            </a:r>
          </a:p>
          <a:p>
            <a:r>
              <a:rPr lang="en-US" sz="2200" dirty="0"/>
              <a:t>15% </a:t>
            </a:r>
            <a:r>
              <a:rPr lang="en-US" sz="2200" dirty="0" err="1"/>
              <a:t>liên</a:t>
            </a:r>
            <a:r>
              <a:rPr lang="en-US" sz="2200" dirty="0"/>
              <a:t> </a:t>
            </a:r>
            <a:r>
              <a:rPr lang="en-US" sz="2200" dirty="0" err="1"/>
              <a:t>quan</a:t>
            </a:r>
            <a:r>
              <a:rPr lang="en-US" sz="2200" dirty="0"/>
              <a:t> </a:t>
            </a:r>
            <a:r>
              <a:rPr lang="en-US" sz="2200" dirty="0" err="1"/>
              <a:t>đến</a:t>
            </a:r>
            <a:r>
              <a:rPr lang="en-US" sz="2200" dirty="0"/>
              <a:t> gene</a:t>
            </a:r>
          </a:p>
          <a:p>
            <a:r>
              <a:rPr lang="en-US" sz="2200" dirty="0"/>
              <a:t>20-30%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kèm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dị</a:t>
            </a:r>
            <a:r>
              <a:rPr lang="en-US" sz="2200" dirty="0"/>
              <a:t> </a:t>
            </a:r>
            <a:r>
              <a:rPr lang="en-US" sz="2200" dirty="0" err="1"/>
              <a:t>tật</a:t>
            </a:r>
            <a:r>
              <a:rPr lang="en-US" sz="2200" dirty="0"/>
              <a:t> </a:t>
            </a:r>
            <a:r>
              <a:rPr lang="en-US" sz="2200" dirty="0" err="1"/>
              <a:t>khác</a:t>
            </a:r>
            <a:endParaRPr lang="en-US" sz="2200" dirty="0"/>
          </a:p>
          <a:p>
            <a:r>
              <a:rPr lang="en-US" sz="2200" dirty="0"/>
              <a:t>30% </a:t>
            </a:r>
            <a:r>
              <a:rPr lang="en-US" sz="2200" dirty="0" err="1"/>
              <a:t>số</a:t>
            </a:r>
            <a:r>
              <a:rPr lang="en-US" sz="2200" dirty="0"/>
              <a:t> </a:t>
            </a:r>
            <a:r>
              <a:rPr lang="en-US" sz="2200" dirty="0" err="1"/>
              <a:t>chết</a:t>
            </a:r>
            <a:r>
              <a:rPr lang="en-US" sz="2200" dirty="0"/>
              <a:t> </a:t>
            </a:r>
            <a:r>
              <a:rPr lang="en-US" sz="2200" dirty="0" err="1"/>
              <a:t>sơ</a:t>
            </a:r>
            <a:r>
              <a:rPr lang="en-US" sz="2200" dirty="0"/>
              <a:t> </a:t>
            </a:r>
            <a:r>
              <a:rPr lang="en-US" sz="2200" dirty="0" err="1"/>
              <a:t>sinh</a:t>
            </a:r>
            <a:r>
              <a:rPr lang="en-US" sz="2200" dirty="0"/>
              <a:t> </a:t>
            </a:r>
            <a:r>
              <a:rPr lang="en-US" sz="2200" dirty="0" err="1"/>
              <a:t>liên</a:t>
            </a:r>
            <a:r>
              <a:rPr lang="en-US" sz="2200" dirty="0"/>
              <a:t> </a:t>
            </a:r>
            <a:r>
              <a:rPr lang="en-US" sz="2200" dirty="0" err="1"/>
              <a:t>quan</a:t>
            </a:r>
            <a:r>
              <a:rPr lang="en-US" sz="2200" dirty="0"/>
              <a:t> </a:t>
            </a:r>
            <a:r>
              <a:rPr lang="en-US" sz="2200" dirty="0" err="1"/>
              <a:t>đến</a:t>
            </a:r>
            <a:r>
              <a:rPr lang="en-US" sz="2200" dirty="0"/>
              <a:t> </a:t>
            </a:r>
            <a:r>
              <a:rPr lang="en-US" sz="2200" dirty="0" err="1"/>
              <a:t>tim</a:t>
            </a:r>
            <a:endParaRPr lang="en-US" sz="2200" dirty="0"/>
          </a:p>
          <a:p>
            <a:r>
              <a:rPr lang="en-US" sz="2200" dirty="0" err="1"/>
              <a:t>Chẩn</a:t>
            </a:r>
            <a:r>
              <a:rPr lang="en-US" sz="2200" dirty="0"/>
              <a:t> </a:t>
            </a:r>
            <a:r>
              <a:rPr lang="en-US" sz="2200" dirty="0" err="1"/>
              <a:t>đoán</a:t>
            </a:r>
            <a:r>
              <a:rPr lang="en-US" sz="2200" dirty="0"/>
              <a:t>: </a:t>
            </a:r>
            <a:r>
              <a:rPr lang="en-US" sz="2200" dirty="0" err="1"/>
              <a:t>Siêu</a:t>
            </a:r>
            <a:r>
              <a:rPr lang="en-US" sz="2200" dirty="0"/>
              <a:t> </a:t>
            </a:r>
            <a:r>
              <a:rPr lang="en-US" sz="2200" dirty="0" err="1"/>
              <a:t>âm</a:t>
            </a:r>
            <a:r>
              <a:rPr lang="en-US" sz="2200" dirty="0"/>
              <a:t>. (MRI, CT, ECG…)</a:t>
            </a:r>
          </a:p>
          <a:p>
            <a:r>
              <a:rPr lang="en-US" sz="2200" dirty="0" err="1"/>
              <a:t>Điều</a:t>
            </a:r>
            <a:r>
              <a:rPr lang="en-US" sz="2200" dirty="0"/>
              <a:t> </a:t>
            </a:r>
            <a:r>
              <a:rPr lang="en-US" sz="2200" dirty="0" err="1"/>
              <a:t>trị</a:t>
            </a:r>
            <a:r>
              <a:rPr lang="en-US" sz="2200" dirty="0"/>
              <a:t>: </a:t>
            </a:r>
            <a:r>
              <a:rPr lang="en-US" sz="2200" dirty="0" err="1"/>
              <a:t>Phẫu</a:t>
            </a:r>
            <a:r>
              <a:rPr lang="en-US" sz="2200" dirty="0"/>
              <a:t> </a:t>
            </a:r>
            <a:r>
              <a:rPr lang="en-US" sz="2200" dirty="0" err="1"/>
              <a:t>thuật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can </a:t>
            </a:r>
            <a:r>
              <a:rPr lang="en-US" sz="2200" dirty="0" err="1"/>
              <a:t>thiệp</a:t>
            </a:r>
            <a:r>
              <a:rPr lang="en-US" sz="2200" dirty="0"/>
              <a:t> </a:t>
            </a:r>
            <a:r>
              <a:rPr lang="en-US" sz="2200" dirty="0" err="1"/>
              <a:t>thông</a:t>
            </a:r>
            <a:r>
              <a:rPr lang="en-US" sz="2200" dirty="0"/>
              <a:t> </a:t>
            </a:r>
            <a:r>
              <a:rPr lang="en-US" sz="2200" dirty="0" err="1"/>
              <a:t>tim</a:t>
            </a:r>
            <a:endParaRPr lang="en-US" sz="2200" dirty="0"/>
          </a:p>
          <a:p>
            <a:r>
              <a:rPr lang="en-US" sz="2200" dirty="0"/>
              <a:t>Screening test: </a:t>
            </a:r>
            <a:r>
              <a:rPr lang="en-US" sz="2200" dirty="0" err="1"/>
              <a:t>Siêu</a:t>
            </a:r>
            <a:r>
              <a:rPr lang="en-US" sz="2200" dirty="0"/>
              <a:t> </a:t>
            </a:r>
            <a:r>
              <a:rPr lang="en-US" sz="2200" dirty="0" err="1"/>
              <a:t>âm</a:t>
            </a:r>
            <a:r>
              <a:rPr lang="en-US" sz="2200" dirty="0"/>
              <a:t> </a:t>
            </a:r>
            <a:r>
              <a:rPr lang="en-US" sz="2200" dirty="0" err="1"/>
              <a:t>ttim</a:t>
            </a:r>
            <a:r>
              <a:rPr lang="en-US" sz="2200" dirty="0"/>
              <a:t> </a:t>
            </a:r>
            <a:r>
              <a:rPr lang="en-US" sz="2200" dirty="0" err="1"/>
              <a:t>thai</a:t>
            </a:r>
            <a:r>
              <a:rPr lang="en-US" sz="2200" dirty="0"/>
              <a:t>, SpO2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B743F-49CA-4BB0-BDC1-53C85DB6E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354" y="4629944"/>
            <a:ext cx="6097857" cy="192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50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bẩm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016" y="1433905"/>
            <a:ext cx="346838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err="1"/>
              <a:t>Không</a:t>
            </a:r>
            <a:r>
              <a:rPr lang="en-US" sz="2200" b="1" dirty="0"/>
              <a:t> </a:t>
            </a:r>
            <a:r>
              <a:rPr lang="en-US" sz="2200" b="1" dirty="0" err="1"/>
              <a:t>tím</a:t>
            </a:r>
            <a:endParaRPr lang="en-US" sz="2200" b="1" dirty="0"/>
          </a:p>
          <a:p>
            <a:r>
              <a:rPr lang="en-US" sz="2200" dirty="0" err="1"/>
              <a:t>Thông</a:t>
            </a:r>
            <a:r>
              <a:rPr lang="en-US" sz="2200" dirty="0"/>
              <a:t> </a:t>
            </a:r>
            <a:r>
              <a:rPr lang="en-US" sz="2200" dirty="0" err="1"/>
              <a:t>liên</a:t>
            </a:r>
            <a:r>
              <a:rPr lang="en-US" sz="2200" dirty="0"/>
              <a:t> </a:t>
            </a:r>
            <a:r>
              <a:rPr lang="en-US" sz="2200" dirty="0" err="1"/>
              <a:t>thất</a:t>
            </a:r>
            <a:r>
              <a:rPr lang="en-US" sz="2200" dirty="0"/>
              <a:t>, 30 60%</a:t>
            </a:r>
          </a:p>
          <a:p>
            <a:r>
              <a:rPr lang="en-US" sz="2200" dirty="0" err="1"/>
              <a:t>Thông</a:t>
            </a:r>
            <a:r>
              <a:rPr lang="en-US" sz="2200" dirty="0"/>
              <a:t> </a:t>
            </a:r>
            <a:r>
              <a:rPr lang="en-US" sz="2200" dirty="0" err="1"/>
              <a:t>liên</a:t>
            </a:r>
            <a:r>
              <a:rPr lang="en-US" sz="2200" dirty="0"/>
              <a:t> </a:t>
            </a:r>
            <a:r>
              <a:rPr lang="en-US" sz="2200" dirty="0" err="1"/>
              <a:t>nhĩ</a:t>
            </a:r>
            <a:r>
              <a:rPr lang="en-US" sz="2200" dirty="0"/>
              <a:t>, 7%</a:t>
            </a:r>
          </a:p>
          <a:p>
            <a:r>
              <a:rPr lang="en-US" sz="2200" dirty="0" err="1"/>
              <a:t>Còn</a:t>
            </a:r>
            <a:r>
              <a:rPr lang="en-US" sz="2200" dirty="0"/>
              <a:t> </a:t>
            </a:r>
            <a:r>
              <a:rPr lang="en-US" sz="2200" dirty="0" err="1"/>
              <a:t>ống</a:t>
            </a:r>
            <a:r>
              <a:rPr lang="en-US" sz="2200" dirty="0"/>
              <a:t> ĐM, 5-10%</a:t>
            </a:r>
          </a:p>
          <a:p>
            <a:r>
              <a:rPr lang="en-US" sz="2200" dirty="0" err="1"/>
              <a:t>Kênh</a:t>
            </a:r>
            <a:r>
              <a:rPr lang="en-US" sz="2200" dirty="0"/>
              <a:t> </a:t>
            </a:r>
            <a:r>
              <a:rPr lang="en-US" sz="2200" dirty="0" err="1"/>
              <a:t>nhĩ</a:t>
            </a:r>
            <a:r>
              <a:rPr lang="en-US" sz="2200" dirty="0"/>
              <a:t> </a:t>
            </a:r>
            <a:r>
              <a:rPr lang="en-US" sz="2200" dirty="0" err="1"/>
              <a:t>thất</a:t>
            </a:r>
            <a:endParaRPr lang="en-US" sz="2200" dirty="0"/>
          </a:p>
          <a:p>
            <a:r>
              <a:rPr lang="en-US" sz="2200" dirty="0" err="1"/>
              <a:t>Hẹp</a:t>
            </a:r>
            <a:r>
              <a:rPr lang="en-US" sz="2200" dirty="0"/>
              <a:t> </a:t>
            </a:r>
            <a:r>
              <a:rPr lang="en-US" sz="2200" dirty="0" err="1"/>
              <a:t>eo</a:t>
            </a:r>
            <a:r>
              <a:rPr lang="en-US" sz="2200" dirty="0"/>
              <a:t> ĐM </a:t>
            </a:r>
            <a:r>
              <a:rPr lang="en-US" sz="2200" dirty="0" err="1"/>
              <a:t>chủ</a:t>
            </a:r>
            <a:endParaRPr lang="en-US" sz="2200" dirty="0"/>
          </a:p>
          <a:p>
            <a:r>
              <a:rPr lang="en-US" sz="2200" dirty="0" err="1"/>
              <a:t>Chuyển</a:t>
            </a:r>
            <a:r>
              <a:rPr lang="en-US" sz="2200" dirty="0"/>
              <a:t> </a:t>
            </a:r>
            <a:r>
              <a:rPr lang="en-US" sz="2200" dirty="0" err="1"/>
              <a:t>vị</a:t>
            </a:r>
            <a:r>
              <a:rPr lang="en-US" sz="2200" dirty="0"/>
              <a:t> </a:t>
            </a:r>
            <a:r>
              <a:rPr lang="en-US" sz="2200" dirty="0" err="1"/>
              <a:t>đại</a:t>
            </a:r>
            <a:r>
              <a:rPr lang="en-US" sz="2200" dirty="0"/>
              <a:t> ĐM</a:t>
            </a:r>
          </a:p>
          <a:p>
            <a:r>
              <a:rPr lang="en-US" sz="2200" dirty="0" err="1"/>
              <a:t>Hẹp</a:t>
            </a:r>
            <a:r>
              <a:rPr lang="en-US" sz="2200" dirty="0"/>
              <a:t> van ĐM </a:t>
            </a:r>
            <a:r>
              <a:rPr lang="en-US" sz="2200" dirty="0" err="1"/>
              <a:t>chủ</a:t>
            </a:r>
            <a:endParaRPr lang="en-US" sz="2200" dirty="0"/>
          </a:p>
          <a:p>
            <a:r>
              <a:rPr lang="en-US" sz="2200" dirty="0" err="1"/>
              <a:t>Hẹp</a:t>
            </a:r>
            <a:r>
              <a:rPr lang="en-US" sz="2200" dirty="0"/>
              <a:t> </a:t>
            </a:r>
            <a:r>
              <a:rPr lang="en-US" sz="2200" dirty="0" err="1"/>
              <a:t>trên</a:t>
            </a:r>
            <a:r>
              <a:rPr lang="en-US" sz="2200" dirty="0"/>
              <a:t> van ĐM </a:t>
            </a:r>
            <a:r>
              <a:rPr lang="en-US" sz="2200" dirty="0" err="1"/>
              <a:t>chủ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081462" y="1417638"/>
            <a:ext cx="4953000" cy="4372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200" b="1" dirty="0" err="1"/>
              <a:t>Có</a:t>
            </a:r>
            <a:r>
              <a:rPr lang="en-US" sz="2200" b="1" dirty="0"/>
              <a:t> </a:t>
            </a:r>
            <a:r>
              <a:rPr lang="en-US" sz="2200" b="1" dirty="0" err="1"/>
              <a:t>tim</a:t>
            </a:r>
            <a:r>
              <a:rPr lang="en-US" sz="2200" b="1" dirty="0"/>
              <a:t>:</a:t>
            </a:r>
          </a:p>
          <a:p>
            <a:r>
              <a:rPr lang="en-US" sz="2200" dirty="0" err="1"/>
              <a:t>Tứ</a:t>
            </a:r>
            <a:r>
              <a:rPr lang="en-US" sz="2200" dirty="0"/>
              <a:t> </a:t>
            </a:r>
            <a:r>
              <a:rPr lang="en-US" sz="2200" dirty="0" err="1"/>
              <a:t>chứng</a:t>
            </a:r>
            <a:r>
              <a:rPr lang="en-US" sz="2200" dirty="0"/>
              <a:t> </a:t>
            </a:r>
            <a:r>
              <a:rPr lang="en-US" sz="2200" dirty="0" err="1"/>
              <a:t>Fallot</a:t>
            </a:r>
            <a:r>
              <a:rPr lang="en-US" sz="2200" dirty="0"/>
              <a:t>, 4-9%</a:t>
            </a:r>
          </a:p>
          <a:p>
            <a:r>
              <a:rPr lang="en-US" sz="2200" dirty="0" err="1"/>
              <a:t>Bất</a:t>
            </a:r>
            <a:r>
              <a:rPr lang="en-US" sz="2200" dirty="0"/>
              <a:t> </a:t>
            </a:r>
            <a:r>
              <a:rPr lang="en-US" sz="2200" dirty="0" err="1"/>
              <a:t>thường</a:t>
            </a:r>
            <a:r>
              <a:rPr lang="en-US" sz="2200" dirty="0"/>
              <a:t> </a:t>
            </a:r>
            <a:r>
              <a:rPr lang="en-US" sz="2200" dirty="0" err="1"/>
              <a:t>đường</a:t>
            </a:r>
            <a:r>
              <a:rPr lang="en-US" sz="2200" dirty="0"/>
              <a:t> </a:t>
            </a:r>
            <a:r>
              <a:rPr lang="en-US" sz="2200" dirty="0" err="1"/>
              <a:t>về</a:t>
            </a:r>
            <a:r>
              <a:rPr lang="en-US" sz="2200" dirty="0"/>
              <a:t> TM </a:t>
            </a:r>
            <a:r>
              <a:rPr lang="en-US" sz="2200" dirty="0" err="1"/>
              <a:t>phổi</a:t>
            </a:r>
            <a:endParaRPr lang="en-US" sz="2200" dirty="0"/>
          </a:p>
          <a:p>
            <a:r>
              <a:rPr lang="en-US" sz="2200" dirty="0" err="1"/>
              <a:t>Thân</a:t>
            </a:r>
            <a:r>
              <a:rPr lang="en-US" sz="2200" dirty="0"/>
              <a:t> </a:t>
            </a:r>
            <a:r>
              <a:rPr lang="en-US" sz="2200" dirty="0" err="1"/>
              <a:t>chung</a:t>
            </a:r>
            <a:r>
              <a:rPr lang="en-US" sz="2200" dirty="0"/>
              <a:t> ĐM</a:t>
            </a:r>
          </a:p>
          <a:p>
            <a:r>
              <a:rPr lang="en-US" sz="2200" dirty="0" err="1"/>
              <a:t>Thiểu</a:t>
            </a:r>
            <a:r>
              <a:rPr lang="en-US" sz="2200" dirty="0"/>
              <a:t> </a:t>
            </a:r>
            <a:r>
              <a:rPr lang="en-US" sz="2200" dirty="0" err="1"/>
              <a:t>sản</a:t>
            </a:r>
            <a:r>
              <a:rPr lang="en-US" sz="2200" dirty="0"/>
              <a:t> </a:t>
            </a:r>
            <a:r>
              <a:rPr lang="en-US" sz="2200" dirty="0" err="1"/>
              <a:t>thất</a:t>
            </a:r>
            <a:r>
              <a:rPr lang="en-US" sz="2200" dirty="0"/>
              <a:t> </a:t>
            </a:r>
            <a:r>
              <a:rPr lang="en-US" sz="2200" dirty="0" err="1"/>
              <a:t>trái</a:t>
            </a:r>
            <a:endParaRPr lang="en-US" sz="2200" dirty="0"/>
          </a:p>
          <a:p>
            <a:r>
              <a:rPr lang="en-US" sz="2200" dirty="0" err="1"/>
              <a:t>Teo</a:t>
            </a:r>
            <a:r>
              <a:rPr lang="en-US" sz="2200" dirty="0"/>
              <a:t> van </a:t>
            </a:r>
            <a:r>
              <a:rPr lang="en-US" sz="2200" dirty="0" err="1"/>
              <a:t>ba</a:t>
            </a:r>
            <a:r>
              <a:rPr lang="en-US" sz="2200" dirty="0"/>
              <a:t> </a:t>
            </a:r>
            <a:r>
              <a:rPr lang="en-US" sz="2200" dirty="0" err="1"/>
              <a:t>lá</a:t>
            </a:r>
            <a:endParaRPr lang="en-US" sz="2200" dirty="0"/>
          </a:p>
          <a:p>
            <a:r>
              <a:rPr lang="en-US" sz="2200" dirty="0" err="1"/>
              <a:t>Teo</a:t>
            </a:r>
            <a:r>
              <a:rPr lang="en-US" sz="2200" dirty="0"/>
              <a:t> van ĐM </a:t>
            </a:r>
            <a:r>
              <a:rPr lang="en-US" sz="2200" dirty="0" err="1"/>
              <a:t>phổi</a:t>
            </a:r>
            <a:r>
              <a:rPr lang="en-US" sz="2200" dirty="0"/>
              <a:t>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hoac</a:t>
            </a:r>
            <a:r>
              <a:rPr lang="en-US" sz="2200" dirty="0"/>
              <a:t> </a:t>
            </a:r>
            <a:r>
              <a:rPr lang="en-US" sz="2200" dirty="0" err="1"/>
              <a:t>không</a:t>
            </a:r>
            <a:r>
              <a:rPr lang="en-US" sz="2200" dirty="0"/>
              <a:t> </a:t>
            </a:r>
            <a:r>
              <a:rPr lang="en-US" sz="2200" dirty="0" err="1"/>
              <a:t>kèm</a:t>
            </a:r>
            <a:r>
              <a:rPr lang="en-US" sz="2200" dirty="0"/>
              <a:t> </a:t>
            </a:r>
            <a:r>
              <a:rPr lang="en-US" sz="2200" dirty="0" err="1"/>
              <a:t>thông</a:t>
            </a:r>
            <a:r>
              <a:rPr lang="en-US" sz="2200" dirty="0"/>
              <a:t> </a:t>
            </a:r>
            <a:r>
              <a:rPr lang="en-US" sz="2200" dirty="0" err="1"/>
              <a:t>liên</a:t>
            </a:r>
            <a:r>
              <a:rPr lang="en-US" sz="2200" dirty="0"/>
              <a:t> </a:t>
            </a:r>
            <a:r>
              <a:rPr lang="en-US" sz="2200" dirty="0" err="1"/>
              <a:t>thất</a:t>
            </a:r>
            <a:endParaRPr lang="en-US" sz="2200" dirty="0"/>
          </a:p>
          <a:p>
            <a:r>
              <a:rPr lang="en-US" sz="2200" dirty="0" err="1"/>
              <a:t>Bệnh</a:t>
            </a:r>
            <a:r>
              <a:rPr lang="en-US" sz="2200" dirty="0"/>
              <a:t> </a:t>
            </a:r>
            <a:r>
              <a:rPr lang="en-US" sz="2200" dirty="0" err="1"/>
              <a:t>Ebstein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149ED-E96C-4B9A-9E39-3A390D33B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4775063"/>
            <a:ext cx="2219325" cy="203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85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tim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933" y="1417638"/>
            <a:ext cx="71628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err="1"/>
              <a:t>Hội</a:t>
            </a:r>
            <a:r>
              <a:rPr lang="en-US" sz="2200" b="1" dirty="0"/>
              <a:t> </a:t>
            </a:r>
            <a:r>
              <a:rPr lang="en-US" sz="2200" b="1" dirty="0" err="1"/>
              <a:t>chứng</a:t>
            </a:r>
            <a:endParaRPr lang="en-US" sz="2200" b="1" dirty="0"/>
          </a:p>
          <a:p>
            <a:r>
              <a:rPr lang="en-US" sz="2200" dirty="0" err="1"/>
              <a:t>DiGeoge</a:t>
            </a:r>
            <a:r>
              <a:rPr lang="en-US" sz="2200" dirty="0"/>
              <a:t>, </a:t>
            </a:r>
            <a:r>
              <a:rPr lang="en-US" sz="2200" dirty="0" err="1"/>
              <a:t>Mất</a:t>
            </a:r>
            <a:r>
              <a:rPr lang="en-US" sz="2200" dirty="0"/>
              <a:t> </a:t>
            </a:r>
            <a:r>
              <a:rPr lang="en-US" sz="2200" dirty="0" err="1"/>
              <a:t>đoạn</a:t>
            </a:r>
            <a:r>
              <a:rPr lang="en-US" sz="2200" dirty="0"/>
              <a:t> NST 22</a:t>
            </a:r>
          </a:p>
          <a:p>
            <a:r>
              <a:rPr lang="en-US" sz="2200" dirty="0"/>
              <a:t>Down: NST 21</a:t>
            </a:r>
          </a:p>
          <a:p>
            <a:r>
              <a:rPr lang="en-US" sz="2200" dirty="0" err="1"/>
              <a:t>Marfan</a:t>
            </a:r>
            <a:r>
              <a:rPr lang="en-US" sz="2200" dirty="0"/>
              <a:t>: </a:t>
            </a:r>
            <a:r>
              <a:rPr lang="en-US" sz="2200" dirty="0" err="1"/>
              <a:t>Bệnh</a:t>
            </a:r>
            <a:r>
              <a:rPr lang="en-US" sz="2200" dirty="0"/>
              <a:t> </a:t>
            </a:r>
            <a:r>
              <a:rPr lang="en-US" sz="2200" dirty="0" err="1"/>
              <a:t>mô</a:t>
            </a:r>
            <a:r>
              <a:rPr lang="en-US" sz="2200" dirty="0"/>
              <a:t> </a:t>
            </a:r>
            <a:r>
              <a:rPr lang="en-US" sz="2200" dirty="0" err="1"/>
              <a:t>liên</a:t>
            </a:r>
            <a:r>
              <a:rPr lang="en-US" sz="2200" dirty="0"/>
              <a:t> </a:t>
            </a:r>
            <a:r>
              <a:rPr lang="en-US" sz="2200" dirty="0" err="1"/>
              <a:t>kết</a:t>
            </a:r>
            <a:r>
              <a:rPr lang="en-US" sz="2200" dirty="0"/>
              <a:t>. (</a:t>
            </a:r>
            <a:r>
              <a:rPr lang="en-US" sz="2200" dirty="0" err="1"/>
              <a:t>Xương</a:t>
            </a:r>
            <a:r>
              <a:rPr lang="en-US" sz="2200" dirty="0"/>
              <a:t>, </a:t>
            </a:r>
            <a:r>
              <a:rPr lang="en-US" sz="2200" dirty="0" err="1"/>
              <a:t>tim</a:t>
            </a:r>
            <a:r>
              <a:rPr lang="en-US" sz="2200" dirty="0"/>
              <a:t> </a:t>
            </a:r>
            <a:r>
              <a:rPr lang="en-US" sz="2200" dirty="0" err="1"/>
              <a:t>mạch</a:t>
            </a:r>
            <a:r>
              <a:rPr lang="en-US" sz="2200" dirty="0"/>
              <a:t>, </a:t>
            </a:r>
            <a:r>
              <a:rPr lang="en-US" sz="2200" dirty="0" err="1"/>
              <a:t>mắt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da)</a:t>
            </a:r>
          </a:p>
          <a:p>
            <a:r>
              <a:rPr lang="en-US" sz="2200" dirty="0"/>
              <a:t>Noonan: gene </a:t>
            </a:r>
            <a:r>
              <a:rPr lang="en-US" sz="2200" dirty="0" err="1"/>
              <a:t>trội</a:t>
            </a:r>
            <a:r>
              <a:rPr lang="en-US" sz="2200" dirty="0"/>
              <a:t>, </a:t>
            </a:r>
            <a:r>
              <a:rPr lang="en-US" sz="2200" dirty="0" err="1"/>
              <a:t>liên</a:t>
            </a:r>
            <a:r>
              <a:rPr lang="en-US" sz="2200" dirty="0"/>
              <a:t> </a:t>
            </a:r>
            <a:r>
              <a:rPr lang="en-US" sz="2200" dirty="0" err="1"/>
              <a:t>quan</a:t>
            </a:r>
            <a:r>
              <a:rPr lang="en-US" sz="2200" dirty="0"/>
              <a:t> </a:t>
            </a:r>
            <a:r>
              <a:rPr lang="en-US" sz="2200" dirty="0" err="1"/>
              <a:t>đến</a:t>
            </a:r>
            <a:r>
              <a:rPr lang="en-US" sz="2200" dirty="0"/>
              <a:t> </a:t>
            </a:r>
            <a:r>
              <a:rPr lang="en-US" sz="2200" dirty="0" err="1"/>
              <a:t>sự</a:t>
            </a:r>
            <a:r>
              <a:rPr lang="en-US" sz="2200" dirty="0"/>
              <a:t> </a:t>
            </a:r>
            <a:r>
              <a:rPr lang="en-US" sz="2200" dirty="0" err="1"/>
              <a:t>phát</a:t>
            </a:r>
            <a:r>
              <a:rPr lang="en-US" sz="2200" dirty="0"/>
              <a:t> </a:t>
            </a:r>
            <a:r>
              <a:rPr lang="en-US" sz="2200" dirty="0" err="1"/>
              <a:t>triển</a:t>
            </a:r>
            <a:endParaRPr lang="en-US" sz="2200" dirty="0"/>
          </a:p>
          <a:p>
            <a:r>
              <a:rPr lang="en-US" sz="2200" dirty="0" err="1"/>
              <a:t>Patau</a:t>
            </a:r>
            <a:r>
              <a:rPr lang="en-US" sz="2200" dirty="0"/>
              <a:t>: </a:t>
            </a:r>
            <a:r>
              <a:rPr lang="en-US" sz="2200" dirty="0" err="1"/>
              <a:t>Trisome</a:t>
            </a:r>
            <a:r>
              <a:rPr lang="en-US" sz="2200" dirty="0"/>
              <a:t> 13</a:t>
            </a:r>
          </a:p>
          <a:p>
            <a:r>
              <a:rPr lang="en-US" sz="2200" dirty="0"/>
              <a:t>Tuner: NST X, </a:t>
            </a:r>
            <a:r>
              <a:rPr lang="en-US" sz="2200" dirty="0" err="1"/>
              <a:t>nữ</a:t>
            </a:r>
            <a:r>
              <a:rPr lang="en-US" sz="22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6DC8A-1A46-47C1-B435-3C627720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696645"/>
            <a:ext cx="4229100" cy="288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66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289" y="1752600"/>
            <a:ext cx="4114800" cy="1451265"/>
          </a:xfrm>
        </p:spPr>
        <p:txBody>
          <a:bodyPr>
            <a:normAutofit/>
          </a:bodyPr>
          <a:lstStyle/>
          <a:p>
            <a:r>
              <a:rPr lang="en-US" sz="2200" dirty="0"/>
              <a:t>ĐN:</a:t>
            </a:r>
          </a:p>
          <a:p>
            <a:r>
              <a:rPr lang="en-US" sz="2200" dirty="0" err="1"/>
              <a:t>Phẫu</a:t>
            </a:r>
            <a:r>
              <a:rPr lang="en-US" sz="2200" dirty="0"/>
              <a:t> </a:t>
            </a:r>
            <a:r>
              <a:rPr lang="en-US" sz="2200" dirty="0" err="1"/>
              <a:t>thuật</a:t>
            </a:r>
            <a:endParaRPr lang="en-US" sz="2200" dirty="0"/>
          </a:p>
          <a:p>
            <a:r>
              <a:rPr lang="en-US" sz="2200" dirty="0"/>
              <a:t>Can </a:t>
            </a:r>
            <a:r>
              <a:rPr lang="en-US" sz="2200" dirty="0" err="1"/>
              <a:t>thiệp</a:t>
            </a:r>
            <a:r>
              <a:rPr lang="en-US" sz="2200" dirty="0"/>
              <a:t> </a:t>
            </a:r>
            <a:r>
              <a:rPr lang="en-US" sz="2200" dirty="0" err="1"/>
              <a:t>thông</a:t>
            </a:r>
            <a:r>
              <a:rPr lang="en-US" sz="2200" dirty="0"/>
              <a:t> </a:t>
            </a:r>
            <a:r>
              <a:rPr lang="en-US" sz="2200" dirty="0" err="1"/>
              <a:t>tim</a:t>
            </a:r>
            <a:endParaRPr lang="en-US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49931"/>
            <a:ext cx="3581400" cy="2681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286000"/>
            <a:ext cx="2838450" cy="3121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382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nhĩ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276600" cy="1600200"/>
          </a:xfrm>
        </p:spPr>
        <p:txBody>
          <a:bodyPr>
            <a:normAutofit/>
          </a:bodyPr>
          <a:lstStyle/>
          <a:p>
            <a:r>
              <a:rPr lang="en-US" sz="2200" dirty="0"/>
              <a:t>ĐN</a:t>
            </a:r>
          </a:p>
          <a:p>
            <a:r>
              <a:rPr lang="en-US" sz="2200" dirty="0" err="1"/>
              <a:t>Phẫu</a:t>
            </a:r>
            <a:r>
              <a:rPr lang="en-US" sz="2200" dirty="0"/>
              <a:t> </a:t>
            </a:r>
            <a:r>
              <a:rPr lang="en-US" sz="2200" dirty="0" err="1"/>
              <a:t>thuật</a:t>
            </a:r>
            <a:endParaRPr lang="en-US" sz="2200" dirty="0"/>
          </a:p>
          <a:p>
            <a:r>
              <a:rPr lang="en-US" sz="2200" dirty="0" err="1"/>
              <a:t>Thông</a:t>
            </a:r>
            <a:r>
              <a:rPr lang="en-US" sz="2200" dirty="0"/>
              <a:t> </a:t>
            </a:r>
            <a:r>
              <a:rPr lang="en-US" sz="2200" dirty="0" err="1"/>
              <a:t>tim</a:t>
            </a:r>
            <a:endParaRPr lang="en-US" sz="2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05200"/>
            <a:ext cx="5172450" cy="2998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145942"/>
            <a:ext cx="3075960" cy="335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6249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84425"/>
            <a:ext cx="6400800" cy="3254375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solidFill>
                  <a:schemeClr val="tx1"/>
                </a:solidFill>
              </a:rPr>
              <a:t>1. </a:t>
            </a:r>
            <a:r>
              <a:rPr lang="en-US" sz="2200" dirty="0" err="1">
                <a:solidFill>
                  <a:schemeClr val="tx1"/>
                </a:solidFill>
              </a:rPr>
              <a:t>Khải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niệm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về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phẫu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thuật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tim</a:t>
            </a:r>
            <a:r>
              <a:rPr lang="en-US" sz="2200" dirty="0">
                <a:solidFill>
                  <a:schemeClr val="tx1"/>
                </a:solidFill>
              </a:rPr>
              <a:t>: 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chemeClr val="tx1"/>
                </a:solidFill>
              </a:rPr>
              <a:t>Mổ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tim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hở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chemeClr val="tx1"/>
                </a:solidFill>
              </a:rPr>
              <a:t>Mổ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tim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kín</a:t>
            </a:r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400" baseline="-25000" dirty="0">
              <a:solidFill>
                <a:schemeClr val="tx1"/>
              </a:solidFill>
            </a:endParaRPr>
          </a:p>
          <a:p>
            <a:pPr algn="l"/>
            <a:r>
              <a:rPr lang="en-US" sz="2200" dirty="0">
                <a:solidFill>
                  <a:schemeClr val="tx1"/>
                </a:solidFill>
              </a:rPr>
              <a:t>2. </a:t>
            </a:r>
            <a:r>
              <a:rPr lang="en-US" sz="2200" dirty="0" err="1">
                <a:solidFill>
                  <a:schemeClr val="tx1"/>
                </a:solidFill>
              </a:rPr>
              <a:t>Khái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niệm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vè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một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số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bệnh</a:t>
            </a:r>
            <a:r>
              <a:rPr lang="en-US" sz="2200" dirty="0">
                <a:solidFill>
                  <a:schemeClr val="tx1"/>
                </a:solidFill>
              </a:rPr>
              <a:t> hay </a:t>
            </a:r>
            <a:r>
              <a:rPr lang="en-US" sz="2200" dirty="0" err="1">
                <a:solidFill>
                  <a:schemeClr val="tx1"/>
                </a:solidFill>
              </a:rPr>
              <a:t>gặp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trong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ngoại</a:t>
            </a:r>
            <a:r>
              <a:rPr lang="en-US" sz="2200" dirty="0">
                <a:solidFill>
                  <a:schemeClr val="tx1"/>
                </a:solidFill>
              </a:rPr>
              <a:t> khoa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chemeClr val="tx1"/>
                </a:solidFill>
              </a:rPr>
              <a:t>Cách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phân</a:t>
            </a:r>
            <a:r>
              <a:rPr lang="en-US" sz="2000" dirty="0">
                <a:solidFill>
                  <a:schemeClr val="tx1"/>
                </a:solidFill>
              </a:rPr>
              <a:t> chia </a:t>
            </a:r>
            <a:r>
              <a:rPr lang="en-US" sz="2000" dirty="0" err="1">
                <a:solidFill>
                  <a:schemeClr val="tx1"/>
                </a:solidFill>
              </a:rPr>
              <a:t>các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nhóm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bệnh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tim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chemeClr val="tx1"/>
                </a:solidFill>
              </a:rPr>
              <a:t>Định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nghĩa</a:t>
            </a:r>
            <a:r>
              <a:rPr lang="en-US" sz="2000" dirty="0">
                <a:solidFill>
                  <a:schemeClr val="tx1"/>
                </a:solidFill>
              </a:rPr>
              <a:t> s</a:t>
            </a:r>
            <a:r>
              <a:rPr lang="vi-VN" sz="2000" dirty="0">
                <a:solidFill>
                  <a:schemeClr val="tx1"/>
                </a:solidFill>
              </a:rPr>
              <a:t>ơ</a:t>
            </a:r>
            <a:r>
              <a:rPr lang="en-US" sz="2000" dirty="0">
                <a:solidFill>
                  <a:schemeClr val="tx1"/>
                </a:solidFill>
              </a:rPr>
              <a:t> l</a:t>
            </a:r>
            <a:r>
              <a:rPr lang="vi-VN" sz="2000" dirty="0">
                <a:solidFill>
                  <a:schemeClr val="tx1"/>
                </a:solidFill>
              </a:rPr>
              <a:t>ư</a:t>
            </a:r>
            <a:r>
              <a:rPr lang="en-US" sz="2000" dirty="0" err="1">
                <a:solidFill>
                  <a:schemeClr val="tx1"/>
                </a:solidFill>
              </a:rPr>
              <a:t>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mỗi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loại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bệnh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chemeClr val="tx1"/>
                </a:solidFill>
              </a:rPr>
              <a:t>Tóm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tắt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ph</a:t>
            </a:r>
            <a:r>
              <a:rPr lang="vi-VN" sz="2000" dirty="0">
                <a:solidFill>
                  <a:schemeClr val="tx1"/>
                </a:solidFill>
              </a:rPr>
              <a:t>ư</a:t>
            </a:r>
            <a:r>
              <a:rPr lang="en-US" sz="2000" dirty="0" err="1">
                <a:solidFill>
                  <a:schemeClr val="tx1"/>
                </a:solidFill>
              </a:rPr>
              <a:t>ơng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án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phẫu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thuật</a:t>
            </a:r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200" dirty="0"/>
          </a:p>
          <a:p>
            <a:pPr algn="l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9948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Tứ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Falllot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429000" cy="2057400"/>
          </a:xfrm>
        </p:spPr>
        <p:txBody>
          <a:bodyPr>
            <a:normAutofit/>
          </a:bodyPr>
          <a:lstStyle/>
          <a:p>
            <a:r>
              <a:rPr lang="en-US" sz="2200" dirty="0"/>
              <a:t>ĐN</a:t>
            </a:r>
          </a:p>
          <a:p>
            <a:r>
              <a:rPr lang="en-US" sz="2200" dirty="0" err="1"/>
              <a:t>Phẫu</a:t>
            </a:r>
            <a:r>
              <a:rPr lang="en-US" sz="2200" dirty="0"/>
              <a:t> </a:t>
            </a:r>
            <a:r>
              <a:rPr lang="en-US" sz="2200" dirty="0" err="1"/>
              <a:t>thuật</a:t>
            </a:r>
            <a:endParaRPr lang="en-US" sz="2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2556169"/>
            <a:ext cx="3352800" cy="4027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46351"/>
            <a:ext cx="3429000" cy="343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4050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Teo van ĐM </a:t>
            </a:r>
            <a:r>
              <a:rPr lang="en-US" dirty="0" err="1"/>
              <a:t>phổi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TLT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429000" cy="1143000"/>
          </a:xfrm>
        </p:spPr>
        <p:txBody>
          <a:bodyPr>
            <a:normAutofit/>
          </a:bodyPr>
          <a:lstStyle/>
          <a:p>
            <a:r>
              <a:rPr lang="en-US" sz="2200" dirty="0"/>
              <a:t>ĐN</a:t>
            </a:r>
          </a:p>
          <a:p>
            <a:r>
              <a:rPr lang="en-US" sz="2200" dirty="0" err="1"/>
              <a:t>Phẫu</a:t>
            </a:r>
            <a:r>
              <a:rPr lang="en-US" sz="2200" dirty="0"/>
              <a:t> </a:t>
            </a:r>
            <a:r>
              <a:rPr lang="en-US" sz="2200" dirty="0" err="1"/>
              <a:t>thuật</a:t>
            </a:r>
            <a:endParaRPr lang="en-US" sz="2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46651"/>
            <a:ext cx="3581400" cy="3236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773362"/>
            <a:ext cx="40005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0045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Không</a:t>
            </a:r>
            <a:r>
              <a:rPr lang="en-US" dirty="0"/>
              <a:t> van ĐM </a:t>
            </a:r>
            <a:r>
              <a:rPr lang="en-US" dirty="0" err="1"/>
              <a:t>phổi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3886200" cy="1524000"/>
          </a:xfrm>
        </p:spPr>
        <p:txBody>
          <a:bodyPr>
            <a:normAutofit/>
          </a:bodyPr>
          <a:lstStyle/>
          <a:p>
            <a:r>
              <a:rPr lang="en-US" sz="2200" dirty="0"/>
              <a:t>ĐN</a:t>
            </a:r>
          </a:p>
          <a:p>
            <a:r>
              <a:rPr lang="en-US" sz="2200" dirty="0" err="1"/>
              <a:t>Phẫu</a:t>
            </a:r>
            <a:r>
              <a:rPr lang="en-US" sz="2200" dirty="0"/>
              <a:t> </a:t>
            </a:r>
            <a:r>
              <a:rPr lang="en-US" sz="2200" dirty="0" err="1"/>
              <a:t>thuật</a:t>
            </a:r>
            <a:endParaRPr lang="en-US" sz="2200" dirty="0"/>
          </a:p>
          <a:p>
            <a:r>
              <a:rPr lang="en-US" sz="2200" dirty="0" err="1"/>
              <a:t>Thông</a:t>
            </a:r>
            <a:r>
              <a:rPr lang="en-US" sz="2200" dirty="0"/>
              <a:t> </a:t>
            </a:r>
            <a:r>
              <a:rPr lang="en-US" sz="2200" dirty="0" err="1"/>
              <a:t>tim</a:t>
            </a:r>
            <a:r>
              <a:rPr lang="en-US" sz="2200" dirty="0"/>
              <a:t> </a:t>
            </a:r>
            <a:r>
              <a:rPr lang="en-US" sz="2200" dirty="0" err="1"/>
              <a:t>đặt</a:t>
            </a:r>
            <a:r>
              <a:rPr lang="en-US" sz="2200" dirty="0"/>
              <a:t> van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3153954"/>
            <a:ext cx="3357463" cy="342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940" y="1687957"/>
            <a:ext cx="3643210" cy="488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721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Thất phải hai đường 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3179667" cy="1219200"/>
          </a:xfrm>
        </p:spPr>
        <p:txBody>
          <a:bodyPr>
            <a:normAutofit/>
          </a:bodyPr>
          <a:lstStyle/>
          <a:p>
            <a:r>
              <a:rPr lang="en-US" sz="2200" dirty="0"/>
              <a:t>ĐN</a:t>
            </a:r>
          </a:p>
          <a:p>
            <a:r>
              <a:rPr lang="en-US" sz="2200" dirty="0" err="1"/>
              <a:t>Phẫu</a:t>
            </a:r>
            <a:r>
              <a:rPr lang="en-US" sz="2200" dirty="0"/>
              <a:t> </a:t>
            </a:r>
            <a:r>
              <a:rPr lang="en-US" sz="2200" dirty="0" err="1"/>
              <a:t>thuật</a:t>
            </a:r>
            <a:endParaRPr lang="en-US" sz="2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3435"/>
            <a:ext cx="4191000" cy="428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217335"/>
            <a:ext cx="3232053" cy="442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4202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đạị</a:t>
            </a:r>
            <a:r>
              <a:rPr lang="en-US" dirty="0"/>
              <a:t> ĐM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124200" cy="1143000"/>
          </a:xfrm>
        </p:spPr>
        <p:txBody>
          <a:bodyPr>
            <a:normAutofit/>
          </a:bodyPr>
          <a:lstStyle/>
          <a:p>
            <a:r>
              <a:rPr lang="en-US" sz="2200" dirty="0"/>
              <a:t>ĐN</a:t>
            </a:r>
          </a:p>
          <a:p>
            <a:r>
              <a:rPr lang="en-US" sz="2200" dirty="0" err="1"/>
              <a:t>Phẫu</a:t>
            </a:r>
            <a:r>
              <a:rPr lang="en-US" sz="2200" dirty="0"/>
              <a:t> </a:t>
            </a:r>
            <a:r>
              <a:rPr lang="en-US" sz="2200" dirty="0" err="1"/>
              <a:t>thuật</a:t>
            </a:r>
            <a:endParaRPr lang="en-US" sz="2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24200"/>
            <a:ext cx="4377299" cy="3443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110306"/>
            <a:ext cx="3836155" cy="4449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807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2971800" cy="114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Một</a:t>
            </a:r>
            <a:r>
              <a:rPr lang="en-US" sz="2200" dirty="0"/>
              <a:t> </a:t>
            </a:r>
            <a:r>
              <a:rPr lang="en-US" sz="2200" dirty="0" err="1"/>
              <a:t>thất</a:t>
            </a:r>
            <a:r>
              <a:rPr lang="en-US" sz="2200" dirty="0"/>
              <a:t> </a:t>
            </a:r>
            <a:r>
              <a:rPr lang="en-US" sz="2200" dirty="0" err="1"/>
              <a:t>trái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Một</a:t>
            </a:r>
            <a:r>
              <a:rPr lang="en-US" sz="2200" dirty="0"/>
              <a:t> </a:t>
            </a:r>
            <a:r>
              <a:rPr lang="en-US" sz="2200" dirty="0" err="1"/>
              <a:t>thất</a:t>
            </a:r>
            <a:r>
              <a:rPr lang="en-US" sz="2200" dirty="0"/>
              <a:t> </a:t>
            </a:r>
            <a:r>
              <a:rPr lang="en-US" sz="2200" dirty="0" err="1"/>
              <a:t>phải</a:t>
            </a:r>
            <a:endParaRPr lang="en-US" sz="22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7334"/>
            <a:ext cx="3657600" cy="411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10389"/>
            <a:ext cx="4026317" cy="4872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924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quai</a:t>
            </a:r>
            <a:r>
              <a:rPr lang="en-US" dirty="0"/>
              <a:t> ĐM </a:t>
            </a:r>
            <a:r>
              <a:rPr lang="en-US" dirty="0" err="1"/>
              <a:t>chủ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100387" cy="1143000"/>
          </a:xfrm>
        </p:spPr>
        <p:txBody>
          <a:bodyPr>
            <a:normAutofit/>
          </a:bodyPr>
          <a:lstStyle/>
          <a:p>
            <a:r>
              <a:rPr lang="en-US" sz="2200" dirty="0"/>
              <a:t>ĐN</a:t>
            </a:r>
          </a:p>
          <a:p>
            <a:r>
              <a:rPr lang="en-US" sz="2200" dirty="0" err="1"/>
              <a:t>Phẫu</a:t>
            </a:r>
            <a:r>
              <a:rPr lang="en-US" sz="2200" dirty="0"/>
              <a:t> </a:t>
            </a:r>
            <a:r>
              <a:rPr lang="en-US" sz="2200" dirty="0" err="1"/>
              <a:t>thuật</a:t>
            </a:r>
            <a:endParaRPr lang="en-US" sz="2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0"/>
            <a:ext cx="3909154" cy="3661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36" y="2514600"/>
            <a:ext cx="3916918" cy="4195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963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ống</a:t>
            </a:r>
            <a:r>
              <a:rPr lang="en-US" dirty="0"/>
              <a:t> ĐM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2863607" cy="1600199"/>
          </a:xfrm>
        </p:spPr>
        <p:txBody>
          <a:bodyPr>
            <a:normAutofit/>
          </a:bodyPr>
          <a:lstStyle/>
          <a:p>
            <a:r>
              <a:rPr lang="en-US" sz="2200" dirty="0"/>
              <a:t>ĐN</a:t>
            </a:r>
          </a:p>
          <a:p>
            <a:r>
              <a:rPr lang="en-US" sz="2200" dirty="0" err="1"/>
              <a:t>Bít</a:t>
            </a:r>
            <a:r>
              <a:rPr lang="en-US" sz="2200" dirty="0"/>
              <a:t> </a:t>
            </a:r>
            <a:r>
              <a:rPr lang="en-US" sz="2200" dirty="0" err="1"/>
              <a:t>dù</a:t>
            </a:r>
            <a:endParaRPr lang="en-US" sz="2200" dirty="0"/>
          </a:p>
          <a:p>
            <a:r>
              <a:rPr lang="en-US" sz="2200" dirty="0" err="1"/>
              <a:t>Phẫu</a:t>
            </a:r>
            <a:r>
              <a:rPr lang="en-US" sz="2200" dirty="0"/>
              <a:t> </a:t>
            </a:r>
            <a:r>
              <a:rPr lang="en-US" sz="2200" dirty="0" err="1"/>
              <a:t>thuật</a:t>
            </a:r>
            <a:endParaRPr lang="en-US" sz="2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84" y="2087743"/>
            <a:ext cx="3320807" cy="4495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15" y="4849225"/>
            <a:ext cx="5256447" cy="1746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8354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Hẹp</a:t>
            </a:r>
            <a:r>
              <a:rPr lang="en-US" dirty="0"/>
              <a:t> </a:t>
            </a:r>
            <a:r>
              <a:rPr lang="en-US" dirty="0" err="1"/>
              <a:t>eo</a:t>
            </a:r>
            <a:r>
              <a:rPr lang="en-US" dirty="0"/>
              <a:t> ĐM </a:t>
            </a:r>
            <a:r>
              <a:rPr lang="en-US" dirty="0" err="1"/>
              <a:t>chủ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26350"/>
            <a:ext cx="3505201" cy="1493050"/>
          </a:xfrm>
        </p:spPr>
        <p:txBody>
          <a:bodyPr>
            <a:normAutofit/>
          </a:bodyPr>
          <a:lstStyle/>
          <a:p>
            <a:r>
              <a:rPr lang="en-US" sz="2200" dirty="0"/>
              <a:t>ĐN</a:t>
            </a:r>
          </a:p>
          <a:p>
            <a:r>
              <a:rPr lang="en-US" sz="2200" dirty="0" err="1"/>
              <a:t>Phẫu</a:t>
            </a:r>
            <a:r>
              <a:rPr lang="en-US" sz="2200" dirty="0"/>
              <a:t> </a:t>
            </a:r>
            <a:r>
              <a:rPr lang="en-US" sz="2200" dirty="0" err="1"/>
              <a:t>thuật</a:t>
            </a:r>
            <a:endParaRPr lang="en-US" sz="2200" dirty="0"/>
          </a:p>
          <a:p>
            <a:r>
              <a:rPr lang="en-US" sz="2200" dirty="0" err="1"/>
              <a:t>Nong</a:t>
            </a:r>
            <a:r>
              <a:rPr lang="en-US" sz="2200" dirty="0"/>
              <a:t> </a:t>
            </a:r>
            <a:r>
              <a:rPr lang="en-US" sz="2200" dirty="0" err="1"/>
              <a:t>bằng</a:t>
            </a:r>
            <a:r>
              <a:rPr lang="en-US" sz="2200" dirty="0"/>
              <a:t> </a:t>
            </a:r>
            <a:r>
              <a:rPr lang="en-US" sz="2200" dirty="0" err="1"/>
              <a:t>bóng</a:t>
            </a:r>
            <a:endParaRPr lang="en-US" sz="2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23778"/>
            <a:ext cx="3505201" cy="36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974460"/>
            <a:ext cx="3600450" cy="3608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1126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Gián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ĐM </a:t>
            </a:r>
            <a:r>
              <a:rPr lang="en-US" dirty="0" err="1"/>
              <a:t>chủ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810000" cy="1143000"/>
          </a:xfrm>
        </p:spPr>
        <p:txBody>
          <a:bodyPr>
            <a:normAutofit/>
          </a:bodyPr>
          <a:lstStyle/>
          <a:p>
            <a:r>
              <a:rPr lang="en-US" sz="2200" dirty="0"/>
              <a:t>ĐN</a:t>
            </a:r>
          </a:p>
          <a:p>
            <a:r>
              <a:rPr lang="en-US" sz="2200" dirty="0" err="1"/>
              <a:t>Phẫu</a:t>
            </a:r>
            <a:r>
              <a:rPr lang="en-US" sz="2200" dirty="0"/>
              <a:t> </a:t>
            </a:r>
            <a:r>
              <a:rPr lang="en-US" sz="2200" dirty="0" err="1"/>
              <a:t>thuật</a:t>
            </a:r>
            <a:endParaRPr lang="en-US" sz="2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946959"/>
            <a:ext cx="4648200" cy="4636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23386"/>
            <a:ext cx="3276600" cy="3584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2878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81000"/>
            <a:ext cx="7772400" cy="1470025"/>
          </a:xfrm>
        </p:spPr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lục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19399"/>
            <a:ext cx="7239000" cy="3505201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sz="2200" dirty="0" err="1">
                <a:solidFill>
                  <a:schemeClr val="tx1"/>
                </a:solidFill>
              </a:rPr>
              <a:t>Khái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niệm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phẫu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thuật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tim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và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tuần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hoàn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ngoài</a:t>
            </a:r>
            <a:r>
              <a:rPr lang="en-US" sz="2200" dirty="0">
                <a:solidFill>
                  <a:schemeClr val="tx1"/>
                </a:solidFill>
              </a:rPr>
              <a:t> c</a:t>
            </a:r>
            <a:r>
              <a:rPr lang="vi-VN" sz="2200" dirty="0">
                <a:solidFill>
                  <a:schemeClr val="tx1"/>
                </a:solidFill>
              </a:rPr>
              <a:t>ơ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thể</a:t>
            </a:r>
            <a:endParaRPr lang="en-US" sz="2200" dirty="0">
              <a:solidFill>
                <a:schemeClr val="tx1"/>
              </a:solidFill>
            </a:endParaRPr>
          </a:p>
          <a:p>
            <a:pPr marL="457200" indent="-457200" algn="l">
              <a:buAutoNum type="arabicPeriod"/>
            </a:pPr>
            <a:r>
              <a:rPr lang="en-US" sz="2200" dirty="0" err="1">
                <a:solidFill>
                  <a:schemeClr val="tx1"/>
                </a:solidFill>
              </a:rPr>
              <a:t>Phân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loại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các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nhóm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bệnh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trong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phẫu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thuật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tim</a:t>
            </a:r>
            <a:endParaRPr lang="en-US" sz="2200" dirty="0">
              <a:solidFill>
                <a:schemeClr val="tx1"/>
              </a:solidFill>
            </a:endParaRPr>
          </a:p>
          <a:p>
            <a:pPr marL="457200" indent="-457200" algn="l">
              <a:buAutoNum type="arabicPeriod"/>
            </a:pPr>
            <a:r>
              <a:rPr lang="en-US" sz="2200" dirty="0" err="1">
                <a:solidFill>
                  <a:schemeClr val="tx1"/>
                </a:solidFill>
              </a:rPr>
              <a:t>Khái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niệm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một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số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bệnh</a:t>
            </a:r>
            <a:r>
              <a:rPr lang="en-US" sz="2200" dirty="0">
                <a:solidFill>
                  <a:schemeClr val="tx1"/>
                </a:solidFill>
              </a:rPr>
              <a:t> hay </a:t>
            </a:r>
            <a:r>
              <a:rPr lang="en-US" sz="2200" dirty="0" err="1">
                <a:solidFill>
                  <a:schemeClr val="tx1"/>
                </a:solidFill>
              </a:rPr>
              <a:t>gặp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trong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phẫu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thuật</a:t>
            </a:r>
            <a:endParaRPr lang="en-US" sz="2200" dirty="0">
              <a:solidFill>
                <a:schemeClr val="tx1"/>
              </a:solidFill>
            </a:endParaRPr>
          </a:p>
          <a:p>
            <a:pPr marL="457200" indent="-457200" algn="l">
              <a:buAutoNum type="arabicPeriod"/>
            </a:pPr>
            <a:r>
              <a:rPr lang="en-US" sz="2200" dirty="0" err="1">
                <a:solidFill>
                  <a:schemeClr val="tx1"/>
                </a:solidFill>
              </a:rPr>
              <a:t>Các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xu</a:t>
            </a:r>
            <a:r>
              <a:rPr lang="en-US" sz="2200" dirty="0">
                <a:solidFill>
                  <a:schemeClr val="tx1"/>
                </a:solidFill>
              </a:rPr>
              <a:t> h</a:t>
            </a:r>
            <a:r>
              <a:rPr lang="vi-VN" sz="2200" dirty="0">
                <a:solidFill>
                  <a:schemeClr val="tx1"/>
                </a:solidFill>
              </a:rPr>
              <a:t>ư</a:t>
            </a:r>
            <a:r>
              <a:rPr lang="en-US" sz="2200" dirty="0" err="1">
                <a:solidFill>
                  <a:schemeClr val="tx1"/>
                </a:solidFill>
              </a:rPr>
              <a:t>ớng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mới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hiện</a:t>
            </a:r>
            <a:r>
              <a:rPr lang="en-US" sz="2200" dirty="0">
                <a:solidFill>
                  <a:schemeClr val="tx1"/>
                </a:solidFill>
              </a:rPr>
              <a:t> nay</a:t>
            </a:r>
          </a:p>
          <a:p>
            <a:pPr algn="l"/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010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mạch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2819400" cy="1066799"/>
          </a:xfrm>
        </p:spPr>
        <p:txBody>
          <a:bodyPr>
            <a:normAutofit/>
          </a:bodyPr>
          <a:lstStyle/>
          <a:p>
            <a:r>
              <a:rPr lang="en-US" sz="2200" dirty="0"/>
              <a:t>ĐN</a:t>
            </a:r>
          </a:p>
          <a:p>
            <a:r>
              <a:rPr lang="en-US" sz="2200" dirty="0" err="1"/>
              <a:t>Phẫu</a:t>
            </a:r>
            <a:r>
              <a:rPr lang="en-US" sz="2200" dirty="0"/>
              <a:t> </a:t>
            </a:r>
            <a:r>
              <a:rPr lang="en-US" sz="2200" dirty="0" err="1"/>
              <a:t>thuật</a:t>
            </a:r>
            <a:endParaRPr lang="en-US" sz="2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93" y="2862169"/>
            <a:ext cx="3346807" cy="3716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923" y="1905000"/>
            <a:ext cx="4453679" cy="467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6591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Bất thường hồi lưu TM hệ thống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990599"/>
          </a:xfrm>
        </p:spPr>
        <p:txBody>
          <a:bodyPr>
            <a:normAutofit/>
          </a:bodyPr>
          <a:lstStyle/>
          <a:p>
            <a:r>
              <a:rPr lang="en-US" sz="2200" dirty="0"/>
              <a:t>ĐN</a:t>
            </a:r>
          </a:p>
          <a:p>
            <a:r>
              <a:rPr lang="en-US" sz="2200" dirty="0" err="1"/>
              <a:t>Phẫu</a:t>
            </a:r>
            <a:r>
              <a:rPr lang="en-US" sz="2200" dirty="0"/>
              <a:t> </a:t>
            </a:r>
            <a:r>
              <a:rPr lang="en-US" sz="2200" dirty="0" err="1"/>
              <a:t>thuật</a:t>
            </a:r>
            <a:endParaRPr lang="en-US" sz="2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14" y="2716974"/>
            <a:ext cx="3700685" cy="386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64" y="1506146"/>
            <a:ext cx="3700685" cy="5043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380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Bất thường hồi lưu TM phổi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831" y="1295400"/>
            <a:ext cx="3299322" cy="1143000"/>
          </a:xfrm>
        </p:spPr>
        <p:txBody>
          <a:bodyPr>
            <a:normAutofit/>
          </a:bodyPr>
          <a:lstStyle/>
          <a:p>
            <a:r>
              <a:rPr lang="en-US" sz="2200" dirty="0"/>
              <a:t>ĐN</a:t>
            </a:r>
          </a:p>
          <a:p>
            <a:r>
              <a:rPr lang="en-US" sz="2200" dirty="0" err="1"/>
              <a:t>Phẫu</a:t>
            </a:r>
            <a:r>
              <a:rPr lang="en-US" sz="2200" dirty="0"/>
              <a:t> </a:t>
            </a:r>
            <a:r>
              <a:rPr lang="en-US" sz="2200" dirty="0" err="1"/>
              <a:t>thuật</a:t>
            </a:r>
            <a:endParaRPr lang="en-US" sz="2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31" y="2332246"/>
            <a:ext cx="4023769" cy="430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2" y="1582032"/>
            <a:ext cx="4213720" cy="5054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8393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Kênh</a:t>
            </a:r>
            <a:r>
              <a:rPr lang="en-US" dirty="0"/>
              <a:t> 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200400" cy="990599"/>
          </a:xfrm>
        </p:spPr>
        <p:txBody>
          <a:bodyPr>
            <a:normAutofit/>
          </a:bodyPr>
          <a:lstStyle/>
          <a:p>
            <a:r>
              <a:rPr lang="en-US" sz="2200" dirty="0"/>
              <a:t>ĐN</a:t>
            </a:r>
          </a:p>
          <a:p>
            <a:r>
              <a:rPr lang="en-US" sz="2200" dirty="0" err="1"/>
              <a:t>Phẫu</a:t>
            </a:r>
            <a:r>
              <a:rPr lang="en-US" sz="2200" dirty="0"/>
              <a:t> </a:t>
            </a:r>
            <a:r>
              <a:rPr lang="en-US" sz="2200" dirty="0" err="1"/>
              <a:t>thuật</a:t>
            </a:r>
            <a:endParaRPr lang="en-US" sz="2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52" y="2861458"/>
            <a:ext cx="3646848" cy="377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84" y="2590800"/>
            <a:ext cx="4059264" cy="399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2265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Hẹp đường ra thất phải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581400" cy="114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ĐN</a:t>
            </a:r>
          </a:p>
          <a:p>
            <a:pPr marL="0" indent="0">
              <a:buNone/>
            </a:pPr>
            <a:r>
              <a:rPr lang="en-US" sz="2200" dirty="0" err="1"/>
              <a:t>Phẫu</a:t>
            </a:r>
            <a:r>
              <a:rPr lang="en-US" sz="2200" dirty="0"/>
              <a:t> </a:t>
            </a:r>
            <a:r>
              <a:rPr lang="en-US" sz="2200" dirty="0" err="1"/>
              <a:t>thuật</a:t>
            </a:r>
            <a:endParaRPr lang="en-US" sz="2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85475"/>
            <a:ext cx="3810000" cy="509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763837"/>
            <a:ext cx="3276601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616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20" y="381000"/>
            <a:ext cx="3200400" cy="11430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8194" name="Picture 2" descr="http://doblelol.com/uploads/1/funny-medical-pictu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08478"/>
            <a:ext cx="6168505" cy="534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973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09E27-EDE3-4D36-9728-0DFCCEB9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D1723-D663-48EF-AC26-B51C2ED1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560" y="2285999"/>
            <a:ext cx="4343400" cy="3132967"/>
          </a:xfrm>
        </p:spPr>
        <p:txBody>
          <a:bodyPr>
            <a:normAutofit/>
          </a:bodyPr>
          <a:lstStyle/>
          <a:p>
            <a:r>
              <a:rPr lang="en-US" sz="2200" dirty="0" err="1"/>
              <a:t>Mổ</a:t>
            </a:r>
            <a:r>
              <a:rPr lang="en-US" sz="2200" dirty="0"/>
              <a:t> </a:t>
            </a:r>
            <a:r>
              <a:rPr lang="en-US" sz="2200" dirty="0" err="1"/>
              <a:t>tim</a:t>
            </a:r>
            <a:r>
              <a:rPr lang="en-US" sz="2200" dirty="0"/>
              <a:t> </a:t>
            </a:r>
            <a:r>
              <a:rPr lang="en-US" sz="2200" dirty="0" err="1"/>
              <a:t>kín</a:t>
            </a:r>
            <a:endParaRPr lang="en-US" sz="2200" dirty="0"/>
          </a:p>
          <a:p>
            <a:r>
              <a:rPr lang="en-US" sz="2200" dirty="0" err="1"/>
              <a:t>Mổ</a:t>
            </a:r>
            <a:r>
              <a:rPr lang="en-US" sz="2200" dirty="0"/>
              <a:t> </a:t>
            </a:r>
            <a:r>
              <a:rPr lang="en-US" sz="2200" dirty="0" err="1"/>
              <a:t>tim</a:t>
            </a:r>
            <a:r>
              <a:rPr lang="en-US" sz="2200" dirty="0"/>
              <a:t> </a:t>
            </a:r>
            <a:r>
              <a:rPr lang="en-US" sz="2200" dirty="0" err="1"/>
              <a:t>hở</a:t>
            </a:r>
            <a:endParaRPr lang="en-US" sz="2200" dirty="0"/>
          </a:p>
          <a:p>
            <a:r>
              <a:rPr lang="en-US" sz="2200" dirty="0" err="1"/>
              <a:t>Tuần</a:t>
            </a:r>
            <a:r>
              <a:rPr lang="en-US" sz="2200" dirty="0"/>
              <a:t> </a:t>
            </a:r>
            <a:r>
              <a:rPr lang="en-US" sz="2200" dirty="0" err="1"/>
              <a:t>hoàn</a:t>
            </a:r>
            <a:r>
              <a:rPr lang="en-US" sz="2200" dirty="0"/>
              <a:t> </a:t>
            </a:r>
            <a:r>
              <a:rPr lang="en-US" sz="2200" dirty="0" err="1"/>
              <a:t>ngoài</a:t>
            </a:r>
            <a:r>
              <a:rPr lang="en-US" sz="2200" dirty="0"/>
              <a:t> c</a:t>
            </a:r>
            <a:r>
              <a:rPr lang="vi-VN" sz="2200" dirty="0"/>
              <a:t>ơ</a:t>
            </a:r>
            <a:r>
              <a:rPr lang="en-US" sz="2200" dirty="0"/>
              <a:t> </a:t>
            </a:r>
            <a:r>
              <a:rPr lang="en-US" sz="2200" dirty="0" err="1"/>
              <a:t>thể</a:t>
            </a:r>
            <a:endParaRPr lang="en-US" sz="2200" dirty="0"/>
          </a:p>
          <a:p>
            <a:r>
              <a:rPr lang="en-US" sz="2200" dirty="0"/>
              <a:t>Can </a:t>
            </a:r>
            <a:r>
              <a:rPr lang="en-US" sz="2200" dirty="0" err="1"/>
              <a:t>thiệp</a:t>
            </a:r>
            <a:r>
              <a:rPr lang="en-US" sz="2200" dirty="0"/>
              <a:t> </a:t>
            </a:r>
            <a:r>
              <a:rPr lang="en-US" sz="2200" dirty="0" err="1"/>
              <a:t>nội</a:t>
            </a:r>
            <a:r>
              <a:rPr lang="en-US" sz="2200" dirty="0"/>
              <a:t> </a:t>
            </a:r>
            <a:r>
              <a:rPr lang="en-US" sz="2200" dirty="0" err="1"/>
              <a:t>mạch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</a:t>
            </a:r>
            <a:r>
              <a:rPr lang="en-US" sz="2200" dirty="0" err="1"/>
              <a:t>mổ</a:t>
            </a:r>
            <a:r>
              <a:rPr lang="en-US" sz="2200" dirty="0"/>
              <a:t> </a:t>
            </a:r>
            <a:r>
              <a:rPr lang="en-US" sz="2200" dirty="0" err="1"/>
              <a:t>tim</a:t>
            </a:r>
            <a:endParaRPr lang="en-US" sz="2200" dirty="0"/>
          </a:p>
          <a:p>
            <a:r>
              <a:rPr lang="en-US" sz="2200" dirty="0" err="1"/>
              <a:t>Mổ</a:t>
            </a:r>
            <a:r>
              <a:rPr lang="en-US" sz="2200" dirty="0"/>
              <a:t> </a:t>
            </a:r>
            <a:r>
              <a:rPr lang="en-US" sz="2200" dirty="0" err="1"/>
              <a:t>tim</a:t>
            </a:r>
            <a:r>
              <a:rPr lang="en-US" sz="2200" dirty="0"/>
              <a:t> </a:t>
            </a:r>
            <a:r>
              <a:rPr lang="en-US" sz="2200" dirty="0" err="1"/>
              <a:t>ít</a:t>
            </a:r>
            <a:r>
              <a:rPr lang="en-US" sz="2200" dirty="0"/>
              <a:t> </a:t>
            </a:r>
            <a:r>
              <a:rPr lang="en-US" sz="2200" dirty="0" err="1"/>
              <a:t>xâm</a:t>
            </a:r>
            <a:r>
              <a:rPr lang="en-US" sz="2200" dirty="0"/>
              <a:t> </a:t>
            </a:r>
            <a:r>
              <a:rPr lang="en-US" sz="2200" dirty="0" err="1"/>
              <a:t>lấn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nội</a:t>
            </a:r>
            <a:r>
              <a:rPr lang="en-US" sz="2200" dirty="0"/>
              <a:t> </a:t>
            </a:r>
            <a:r>
              <a:rPr lang="en-US" sz="2200" dirty="0" err="1"/>
              <a:t>soi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94A4A-1215-445F-8E91-2E56213B1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6" r="14621"/>
          <a:stretch/>
        </p:blipFill>
        <p:spPr>
          <a:xfrm>
            <a:off x="4765535" y="1608967"/>
            <a:ext cx="3886200" cy="36274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8905E1-84B2-4552-92DA-3E826B720360}"/>
              </a:ext>
            </a:extLst>
          </p:cNvPr>
          <p:cNvSpPr/>
          <p:nvPr/>
        </p:nvSpPr>
        <p:spPr>
          <a:xfrm>
            <a:off x="4505660" y="5578209"/>
            <a:ext cx="4405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Nguồn</a:t>
            </a:r>
            <a:r>
              <a:rPr lang="en-US" dirty="0"/>
              <a:t>: Gabriel </a:t>
            </a:r>
            <a:r>
              <a:rPr lang="en-US" dirty="0" err="1"/>
              <a:t>Loor</a:t>
            </a:r>
            <a:r>
              <a:rPr lang="en-US" dirty="0"/>
              <a:t>, J. Ernesto Molina, 2015 </a:t>
            </a:r>
          </a:p>
        </p:txBody>
      </p:sp>
    </p:spTree>
    <p:extLst>
      <p:ext uri="{BB962C8B-B14F-4D97-AF65-F5344CB8AC3E}">
        <p14:creationId xmlns:p14="http://schemas.microsoft.com/office/powerpoint/2010/main" val="3093044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CBB97-47A2-4688-98BA-38BE06EA2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bệnh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4E3B0-56BB-49C5-8BF4-77A1B09D9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09800"/>
            <a:ext cx="7924800" cy="3916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1. </a:t>
            </a:r>
            <a:r>
              <a:rPr lang="en-US" sz="2200" dirty="0" err="1"/>
              <a:t>Bệnh</a:t>
            </a:r>
            <a:r>
              <a:rPr lang="en-US" sz="2200" dirty="0"/>
              <a:t> </a:t>
            </a:r>
            <a:r>
              <a:rPr lang="en-US" sz="2200" dirty="0" err="1"/>
              <a:t>tim</a:t>
            </a:r>
            <a:r>
              <a:rPr lang="en-US" sz="2200" dirty="0"/>
              <a:t> </a:t>
            </a:r>
            <a:r>
              <a:rPr lang="en-US" sz="2200" dirty="0" err="1"/>
              <a:t>mắc</a:t>
            </a:r>
            <a:r>
              <a:rPr lang="en-US" sz="2200" dirty="0"/>
              <a:t> </a:t>
            </a:r>
            <a:r>
              <a:rPr lang="en-US" sz="2200" dirty="0" err="1"/>
              <a:t>phải</a:t>
            </a: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 err="1"/>
              <a:t>Bện</a:t>
            </a:r>
            <a:r>
              <a:rPr lang="en-US" sz="2200" dirty="0"/>
              <a:t> van </a:t>
            </a:r>
            <a:r>
              <a:rPr lang="en-US" sz="2200" dirty="0" err="1"/>
              <a:t>tim</a:t>
            </a: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 err="1"/>
              <a:t>Bệnh</a:t>
            </a:r>
            <a:r>
              <a:rPr lang="en-US" sz="2200" dirty="0"/>
              <a:t> </a:t>
            </a:r>
            <a:r>
              <a:rPr lang="en-US" sz="2200" dirty="0" err="1"/>
              <a:t>mạch</a:t>
            </a:r>
            <a:r>
              <a:rPr lang="en-US" sz="2200" dirty="0"/>
              <a:t> </a:t>
            </a:r>
            <a:r>
              <a:rPr lang="en-US" sz="2200" dirty="0" err="1"/>
              <a:t>vành</a:t>
            </a: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 err="1"/>
              <a:t>Bệnh</a:t>
            </a:r>
            <a:r>
              <a:rPr lang="en-US" sz="2200" dirty="0"/>
              <a:t> </a:t>
            </a:r>
            <a:r>
              <a:rPr lang="en-US" sz="2200" dirty="0" err="1"/>
              <a:t>động</a:t>
            </a:r>
            <a:r>
              <a:rPr lang="en-US" sz="2200" dirty="0"/>
              <a:t> </a:t>
            </a:r>
            <a:r>
              <a:rPr lang="en-US" sz="2200" dirty="0" err="1"/>
              <a:t>mạch</a:t>
            </a:r>
            <a:r>
              <a:rPr lang="en-US" sz="2200" dirty="0"/>
              <a:t> </a:t>
            </a:r>
            <a:r>
              <a:rPr lang="en-US" sz="2200" dirty="0" err="1"/>
              <a:t>chủ</a:t>
            </a:r>
            <a:endParaRPr lang="en-US" sz="2200" dirty="0"/>
          </a:p>
          <a:p>
            <a:pPr marL="514350" indent="-514350">
              <a:buAutoNum type="arabicPeriod"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2. </a:t>
            </a:r>
            <a:r>
              <a:rPr lang="en-US" sz="2200" dirty="0" err="1"/>
              <a:t>Bệnh</a:t>
            </a:r>
            <a:r>
              <a:rPr lang="en-US" sz="2200" dirty="0"/>
              <a:t> </a:t>
            </a:r>
            <a:r>
              <a:rPr lang="en-US" sz="2200" dirty="0" err="1"/>
              <a:t>tim</a:t>
            </a:r>
            <a:r>
              <a:rPr lang="en-US" sz="2200" dirty="0"/>
              <a:t> </a:t>
            </a:r>
            <a:r>
              <a:rPr lang="en-US" sz="2200" dirty="0" err="1"/>
              <a:t>bẩm</a:t>
            </a:r>
            <a:r>
              <a:rPr lang="en-US" sz="2200" dirty="0"/>
              <a:t> </a:t>
            </a:r>
            <a:r>
              <a:rPr lang="en-US" sz="2200" dirty="0" err="1"/>
              <a:t>sinh</a:t>
            </a:r>
            <a:r>
              <a:rPr lang="en-US" sz="2200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 err="1"/>
              <a:t>Bệnh</a:t>
            </a:r>
            <a:r>
              <a:rPr lang="en-US" sz="2200" dirty="0"/>
              <a:t> </a:t>
            </a:r>
            <a:r>
              <a:rPr lang="en-US" sz="2200" dirty="0" err="1"/>
              <a:t>tim</a:t>
            </a:r>
            <a:r>
              <a:rPr lang="en-US" sz="2200" dirty="0"/>
              <a:t>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tím</a:t>
            </a: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 err="1"/>
              <a:t>Bệnh</a:t>
            </a:r>
            <a:r>
              <a:rPr lang="en-US" sz="2200" dirty="0"/>
              <a:t> </a:t>
            </a:r>
            <a:r>
              <a:rPr lang="en-US" sz="2200" dirty="0" err="1"/>
              <a:t>tim</a:t>
            </a:r>
            <a:r>
              <a:rPr lang="en-US" sz="2200" dirty="0"/>
              <a:t> </a:t>
            </a:r>
            <a:r>
              <a:rPr lang="en-US" sz="2200" dirty="0" err="1"/>
              <a:t>không</a:t>
            </a:r>
            <a:r>
              <a:rPr lang="en-US" sz="2200" dirty="0"/>
              <a:t> </a:t>
            </a:r>
            <a:r>
              <a:rPr lang="en-US" sz="2200" dirty="0" err="1"/>
              <a:t>tím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94452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4EFF-C5B4-43C3-90EA-9EE3F849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mắc</a:t>
            </a:r>
            <a:r>
              <a:rPr lang="en-US" dirty="0"/>
              <a:t> </a:t>
            </a:r>
            <a:r>
              <a:rPr lang="en-US" dirty="0" err="1"/>
              <a:t>phải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71065-02EF-40E7-82ED-F9F5839E6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1. </a:t>
            </a:r>
            <a:r>
              <a:rPr lang="en-US" sz="2200" dirty="0" err="1"/>
              <a:t>Bện</a:t>
            </a:r>
            <a:r>
              <a:rPr lang="en-US" sz="2200" dirty="0"/>
              <a:t> van </a:t>
            </a:r>
            <a:r>
              <a:rPr lang="en-US" sz="2200" dirty="0" err="1"/>
              <a:t>tim</a:t>
            </a: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Van 2 </a:t>
            </a:r>
            <a:r>
              <a:rPr lang="en-US" sz="2000" dirty="0" err="1"/>
              <a:t>lá</a:t>
            </a:r>
            <a:r>
              <a:rPr lang="en-US" sz="2000" dirty="0"/>
              <a:t>: </a:t>
            </a:r>
            <a:r>
              <a:rPr lang="en-US" sz="2000" dirty="0" err="1"/>
              <a:t>hẹp</a:t>
            </a:r>
            <a:r>
              <a:rPr lang="en-US" sz="2000" dirty="0"/>
              <a:t>, </a:t>
            </a:r>
            <a:r>
              <a:rPr lang="en-US" sz="2000" dirty="0" err="1"/>
              <a:t>hở</a:t>
            </a:r>
            <a:r>
              <a:rPr lang="en-US" sz="2000" dirty="0"/>
              <a:t>, </a:t>
            </a:r>
            <a:r>
              <a:rPr lang="en-US" sz="2000" dirty="0" err="1"/>
              <a:t>hẹp</a:t>
            </a:r>
            <a:r>
              <a:rPr lang="en-US" sz="2000" dirty="0"/>
              <a:t> </a:t>
            </a:r>
            <a:r>
              <a:rPr lang="en-US" sz="2000" dirty="0" err="1"/>
              <a:t>hở</a:t>
            </a:r>
            <a:r>
              <a:rPr lang="en-US" sz="2000" dirty="0"/>
              <a:t> van 2 </a:t>
            </a:r>
            <a:r>
              <a:rPr lang="en-US" sz="2000" dirty="0" err="1"/>
              <a:t>lá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Van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mạch</a:t>
            </a:r>
            <a:r>
              <a:rPr lang="en-US" sz="2000" dirty="0"/>
              <a:t> </a:t>
            </a:r>
            <a:r>
              <a:rPr lang="en-US" sz="2000" dirty="0" err="1"/>
              <a:t>chủ</a:t>
            </a:r>
            <a:r>
              <a:rPr lang="en-US" sz="2000" dirty="0"/>
              <a:t>: </a:t>
            </a:r>
            <a:r>
              <a:rPr lang="en-US" sz="2000" dirty="0" err="1"/>
              <a:t>hẹp</a:t>
            </a:r>
            <a:r>
              <a:rPr lang="en-US" sz="2000" dirty="0"/>
              <a:t>, </a:t>
            </a:r>
            <a:r>
              <a:rPr lang="en-US" sz="2000" dirty="0" err="1"/>
              <a:t>hở</a:t>
            </a:r>
            <a:r>
              <a:rPr lang="en-US" sz="2000" dirty="0"/>
              <a:t>, </a:t>
            </a:r>
            <a:r>
              <a:rPr lang="en-US" sz="2000" dirty="0" err="1"/>
              <a:t>hẹp</a:t>
            </a:r>
            <a:r>
              <a:rPr lang="en-US" sz="2000" dirty="0"/>
              <a:t> </a:t>
            </a:r>
            <a:r>
              <a:rPr lang="en-US" sz="2000" dirty="0" err="1"/>
              <a:t>hở</a:t>
            </a:r>
            <a:r>
              <a:rPr lang="en-US" sz="2000" dirty="0"/>
              <a:t> van ĐM </a:t>
            </a:r>
            <a:r>
              <a:rPr lang="en-US" sz="2000" dirty="0" err="1"/>
              <a:t>chủ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Van 3 </a:t>
            </a:r>
            <a:r>
              <a:rPr lang="en-US" sz="2000" dirty="0" err="1"/>
              <a:t>lá</a:t>
            </a:r>
            <a:r>
              <a:rPr lang="en-US" sz="2000" dirty="0"/>
              <a:t>: </a:t>
            </a:r>
            <a:r>
              <a:rPr lang="en-US" sz="2000" dirty="0" err="1"/>
              <a:t>hở</a:t>
            </a:r>
            <a:r>
              <a:rPr lang="en-US" sz="2000" dirty="0"/>
              <a:t> van 3 </a:t>
            </a:r>
            <a:r>
              <a:rPr lang="en-US" sz="2000" dirty="0" err="1"/>
              <a:t>lá</a:t>
            </a:r>
            <a:r>
              <a:rPr lang="en-US" sz="2000" dirty="0"/>
              <a:t> c</a:t>
            </a:r>
            <a:r>
              <a:rPr lang="vi-VN" sz="2000" dirty="0"/>
              <a:t>ơ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err="1"/>
              <a:t>Bệnh</a:t>
            </a:r>
            <a:r>
              <a:rPr lang="en-US" sz="2000" dirty="0"/>
              <a:t> </a:t>
            </a:r>
            <a:r>
              <a:rPr lang="en-US" sz="2000" dirty="0" err="1"/>
              <a:t>đa</a:t>
            </a:r>
            <a:r>
              <a:rPr lang="en-US" sz="2000" dirty="0"/>
              <a:t> van</a:t>
            </a:r>
          </a:p>
          <a:p>
            <a:pPr marL="0" indent="0">
              <a:buNone/>
            </a:pPr>
            <a:r>
              <a:rPr lang="en-US" sz="2200" dirty="0"/>
              <a:t>2. </a:t>
            </a:r>
            <a:r>
              <a:rPr lang="en-US" sz="2200" dirty="0" err="1"/>
              <a:t>Bệnh</a:t>
            </a:r>
            <a:r>
              <a:rPr lang="en-US" sz="2200" dirty="0"/>
              <a:t> </a:t>
            </a:r>
            <a:r>
              <a:rPr lang="en-US" sz="2200" dirty="0" err="1"/>
              <a:t>mạch</a:t>
            </a:r>
            <a:r>
              <a:rPr lang="en-US" sz="2200" dirty="0"/>
              <a:t> </a:t>
            </a:r>
            <a:r>
              <a:rPr lang="en-US" sz="2200" dirty="0" err="1"/>
              <a:t>vành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3. </a:t>
            </a:r>
            <a:r>
              <a:rPr lang="en-US" sz="2200" dirty="0" err="1"/>
              <a:t>Bệnh</a:t>
            </a:r>
            <a:r>
              <a:rPr lang="en-US" sz="2200" dirty="0"/>
              <a:t> </a:t>
            </a:r>
            <a:r>
              <a:rPr lang="en-US" sz="2200" dirty="0" err="1"/>
              <a:t>động</a:t>
            </a:r>
            <a:r>
              <a:rPr lang="en-US" sz="2200" dirty="0"/>
              <a:t> </a:t>
            </a:r>
            <a:r>
              <a:rPr lang="en-US" sz="2200" dirty="0" err="1"/>
              <a:t>mạch</a:t>
            </a:r>
            <a:r>
              <a:rPr lang="en-US" sz="2200" dirty="0"/>
              <a:t> </a:t>
            </a:r>
            <a:r>
              <a:rPr lang="en-US" sz="2200" dirty="0" err="1"/>
              <a:t>chủ</a:t>
            </a: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err="1"/>
              <a:t>Bóc</a:t>
            </a:r>
            <a:r>
              <a:rPr lang="en-US" sz="2000" dirty="0"/>
              <a:t> </a:t>
            </a:r>
            <a:r>
              <a:rPr lang="en-US" sz="2000" dirty="0" err="1"/>
              <a:t>tách</a:t>
            </a:r>
            <a:r>
              <a:rPr lang="en-US" sz="2000" dirty="0"/>
              <a:t> ĐM </a:t>
            </a:r>
            <a:r>
              <a:rPr lang="en-US" sz="2000" dirty="0" err="1"/>
              <a:t>chủ</a:t>
            </a:r>
            <a:r>
              <a:rPr lang="en-US" sz="2000" dirty="0"/>
              <a:t> </a:t>
            </a:r>
            <a:r>
              <a:rPr lang="en-US" sz="2000" dirty="0" err="1"/>
              <a:t>ngực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err="1"/>
              <a:t>Phình</a:t>
            </a:r>
            <a:r>
              <a:rPr lang="en-US" sz="2000" dirty="0"/>
              <a:t> ĐM </a:t>
            </a:r>
            <a:r>
              <a:rPr lang="en-US" sz="2000" dirty="0" err="1"/>
              <a:t>chủ</a:t>
            </a:r>
            <a:r>
              <a:rPr lang="en-US" sz="2000" dirty="0"/>
              <a:t> </a:t>
            </a:r>
            <a:r>
              <a:rPr lang="en-US" sz="2000" dirty="0" err="1"/>
              <a:t>ngực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err="1"/>
              <a:t>Phình</a:t>
            </a:r>
            <a:r>
              <a:rPr lang="en-US" sz="2000" dirty="0"/>
              <a:t> ĐM </a:t>
            </a:r>
            <a:r>
              <a:rPr lang="en-US" sz="2000" dirty="0" err="1"/>
              <a:t>chủ</a:t>
            </a:r>
            <a:r>
              <a:rPr lang="en-US" sz="2000" dirty="0"/>
              <a:t> </a:t>
            </a:r>
            <a:r>
              <a:rPr lang="en-US" sz="2000" dirty="0" err="1"/>
              <a:t>bụng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099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4EFF-C5B4-43C3-90EA-9EE3F849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Bệnh</a:t>
            </a:r>
            <a:r>
              <a:rPr lang="en-US" dirty="0"/>
              <a:t> van </a:t>
            </a:r>
            <a:r>
              <a:rPr lang="en-US" dirty="0" err="1"/>
              <a:t>tim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71065-02EF-40E7-82ED-F9F5839E6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8100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1. </a:t>
            </a:r>
            <a:r>
              <a:rPr lang="en-US" sz="2200" dirty="0" err="1"/>
              <a:t>Bện</a:t>
            </a:r>
            <a:r>
              <a:rPr lang="en-US" sz="2200" dirty="0"/>
              <a:t> van 2 </a:t>
            </a:r>
            <a:r>
              <a:rPr lang="en-US" sz="2200" dirty="0" err="1"/>
              <a:t>lá</a:t>
            </a: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err="1"/>
              <a:t>Hẹp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err="1"/>
              <a:t>Hở</a:t>
            </a:r>
            <a:r>
              <a:rPr lang="en-US" sz="2000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err="1"/>
              <a:t>Hẹp</a:t>
            </a:r>
            <a:r>
              <a:rPr lang="en-US" sz="2000" dirty="0"/>
              <a:t> </a:t>
            </a:r>
            <a:r>
              <a:rPr lang="en-US" sz="2000" dirty="0" err="1"/>
              <a:t>hở</a:t>
            </a:r>
            <a:r>
              <a:rPr lang="en-US" sz="2000" dirty="0"/>
              <a:t> van 2 </a:t>
            </a:r>
            <a:r>
              <a:rPr lang="en-US" sz="2000" dirty="0" err="1"/>
              <a:t>lá</a:t>
            </a:r>
            <a:endParaRPr lang="en-US" sz="2000" dirty="0"/>
          </a:p>
          <a:p>
            <a:pPr marL="0" indent="0">
              <a:buNone/>
            </a:pPr>
            <a:r>
              <a:rPr lang="en-US" sz="2200" dirty="0"/>
              <a:t>2. Van </a:t>
            </a:r>
            <a:r>
              <a:rPr lang="en-US" sz="2200" dirty="0" err="1"/>
              <a:t>động</a:t>
            </a:r>
            <a:r>
              <a:rPr lang="en-US" sz="2200" dirty="0"/>
              <a:t> </a:t>
            </a:r>
            <a:r>
              <a:rPr lang="en-US" sz="2200" dirty="0" err="1"/>
              <a:t>mạch</a:t>
            </a:r>
            <a:r>
              <a:rPr lang="en-US" sz="2200" dirty="0"/>
              <a:t> </a:t>
            </a:r>
            <a:r>
              <a:rPr lang="en-US" sz="2200" dirty="0" err="1"/>
              <a:t>chủ</a:t>
            </a:r>
            <a:r>
              <a:rPr lang="en-US" sz="2200" dirty="0"/>
              <a:t>: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err="1"/>
              <a:t>Hẹp</a:t>
            </a:r>
            <a:r>
              <a:rPr lang="en-US" sz="2000" dirty="0"/>
              <a:t> van ĐM </a:t>
            </a:r>
            <a:r>
              <a:rPr lang="en-US" sz="2000" dirty="0" err="1"/>
              <a:t>chủ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err="1"/>
              <a:t>hở</a:t>
            </a:r>
            <a:r>
              <a:rPr lang="en-US" sz="2000" dirty="0"/>
              <a:t> van ĐM </a:t>
            </a:r>
            <a:r>
              <a:rPr lang="en-US" sz="2000" dirty="0" err="1"/>
              <a:t>chủ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err="1"/>
              <a:t>hẹp</a:t>
            </a:r>
            <a:r>
              <a:rPr lang="en-US" sz="2000" dirty="0"/>
              <a:t> </a:t>
            </a:r>
            <a:r>
              <a:rPr lang="en-US" sz="2000" dirty="0" err="1"/>
              <a:t>hở</a:t>
            </a:r>
            <a:r>
              <a:rPr lang="en-US" sz="2000" dirty="0"/>
              <a:t> van ĐM </a:t>
            </a:r>
            <a:r>
              <a:rPr lang="en-US" sz="2000" dirty="0" err="1"/>
              <a:t>chủ</a:t>
            </a:r>
            <a:endParaRPr lang="en-US" sz="2000" dirty="0"/>
          </a:p>
          <a:p>
            <a:pPr marL="0" indent="0">
              <a:buNone/>
            </a:pPr>
            <a:r>
              <a:rPr lang="en-US" sz="2200" dirty="0"/>
              <a:t>3. Van 3 </a:t>
            </a:r>
            <a:r>
              <a:rPr lang="en-US" sz="2200" dirty="0" err="1"/>
              <a:t>lá</a:t>
            </a:r>
            <a:r>
              <a:rPr lang="en-US" sz="2200" dirty="0"/>
              <a:t>: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err="1"/>
              <a:t>hở</a:t>
            </a:r>
            <a:r>
              <a:rPr lang="en-US" sz="2000" dirty="0"/>
              <a:t> van 3 </a:t>
            </a:r>
            <a:r>
              <a:rPr lang="en-US" sz="2000" dirty="0" err="1"/>
              <a:t>lá</a:t>
            </a:r>
            <a:r>
              <a:rPr lang="en-US" sz="2000" dirty="0"/>
              <a:t> c</a:t>
            </a:r>
            <a:r>
              <a:rPr lang="vi-VN" sz="2000" dirty="0"/>
              <a:t>ơ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err="1"/>
              <a:t>Hở</a:t>
            </a:r>
            <a:r>
              <a:rPr lang="en-US" sz="2000" dirty="0"/>
              <a:t> van 3 </a:t>
            </a:r>
            <a:r>
              <a:rPr lang="en-US" sz="2000" dirty="0" err="1"/>
              <a:t>lá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200" dirty="0"/>
              <a:t>4. </a:t>
            </a:r>
            <a:r>
              <a:rPr lang="en-US" sz="2200" dirty="0" err="1"/>
              <a:t>Bệnh</a:t>
            </a:r>
            <a:r>
              <a:rPr lang="en-US" sz="2200" dirty="0"/>
              <a:t> </a:t>
            </a:r>
            <a:r>
              <a:rPr lang="en-US" sz="2200" dirty="0" err="1"/>
              <a:t>đa</a:t>
            </a:r>
            <a:r>
              <a:rPr lang="en-US" sz="2200" dirty="0"/>
              <a:t> van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C041-A04B-44F9-A59C-FFB7EF2D7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17638"/>
            <a:ext cx="4525504" cy="33956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1C5EFA-6835-40CA-9FEB-560B5414C9DE}"/>
              </a:ext>
            </a:extLst>
          </p:cNvPr>
          <p:cNvSpPr/>
          <p:nvPr/>
        </p:nvSpPr>
        <p:spPr>
          <a:xfrm>
            <a:off x="5334000" y="5255696"/>
            <a:ext cx="3100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Nguồn</a:t>
            </a:r>
            <a:r>
              <a:rPr lang="en-US" dirty="0"/>
              <a:t>: heartfoundation.org.nz</a:t>
            </a:r>
          </a:p>
        </p:txBody>
      </p:sp>
    </p:spTree>
    <p:extLst>
      <p:ext uri="{BB962C8B-B14F-4D97-AF65-F5344CB8AC3E}">
        <p14:creationId xmlns:p14="http://schemas.microsoft.com/office/powerpoint/2010/main" val="10281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Hẹp</a:t>
            </a:r>
            <a:r>
              <a:rPr lang="en-US" dirty="0"/>
              <a:t> van 2 </a:t>
            </a:r>
            <a:r>
              <a:rPr lang="en-US" dirty="0" err="1"/>
              <a:t>lá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753" y="1422821"/>
            <a:ext cx="2667000" cy="1396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err="1"/>
              <a:t>Định</a:t>
            </a:r>
            <a:r>
              <a:rPr lang="en-US" sz="2200" b="1" dirty="0"/>
              <a:t> </a:t>
            </a:r>
            <a:r>
              <a:rPr lang="en-US" sz="2200" b="1" dirty="0" err="1"/>
              <a:t>nghĩa</a:t>
            </a: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LS </a:t>
            </a:r>
            <a:r>
              <a:rPr lang="en-US" sz="2200" b="1" dirty="0" err="1"/>
              <a:t>và</a:t>
            </a:r>
            <a:r>
              <a:rPr lang="en-US" sz="2200" b="1" dirty="0"/>
              <a:t> CLS</a:t>
            </a:r>
          </a:p>
          <a:p>
            <a:pPr marL="0" indent="0">
              <a:buNone/>
            </a:pPr>
            <a:r>
              <a:rPr lang="en-US" sz="2200" b="1" dirty="0" err="1"/>
              <a:t>Phân</a:t>
            </a:r>
            <a:r>
              <a:rPr lang="en-US" sz="2200" b="1" dirty="0"/>
              <a:t> </a:t>
            </a:r>
            <a:r>
              <a:rPr lang="en-US" sz="2200" b="1" dirty="0" err="1"/>
              <a:t>độ</a:t>
            </a:r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CF106-4F4B-4BBD-89FC-257AE4BEB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420207"/>
            <a:ext cx="3610768" cy="3233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8EC076-A308-4A30-AE8F-D9A4CB4CBA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62" r="23997"/>
          <a:stretch/>
        </p:blipFill>
        <p:spPr>
          <a:xfrm>
            <a:off x="510753" y="3624974"/>
            <a:ext cx="3610768" cy="32330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635230-25D9-4019-A9A5-4E7F463980AA}"/>
              </a:ext>
            </a:extLst>
          </p:cNvPr>
          <p:cNvSpPr/>
          <p:nvPr/>
        </p:nvSpPr>
        <p:spPr>
          <a:xfrm>
            <a:off x="6172200" y="5437793"/>
            <a:ext cx="236220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err="1"/>
              <a:t>Phẫu</a:t>
            </a:r>
            <a:r>
              <a:rPr lang="en-US" sz="2200" b="1" dirty="0"/>
              <a:t> </a:t>
            </a:r>
            <a:r>
              <a:rPr lang="en-US" sz="2200" b="1" dirty="0" err="1"/>
              <a:t>thuật</a:t>
            </a:r>
            <a:r>
              <a:rPr lang="en-US" sz="2200" b="1" dirty="0"/>
              <a:t>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err="1"/>
              <a:t>Thay</a:t>
            </a:r>
            <a:r>
              <a:rPr lang="en-US" sz="2000" dirty="0"/>
              <a:t> van </a:t>
            </a:r>
            <a:r>
              <a:rPr lang="en-US" sz="2000" dirty="0" err="1"/>
              <a:t>hai</a:t>
            </a:r>
            <a:r>
              <a:rPr lang="en-US" sz="2000" dirty="0"/>
              <a:t> </a:t>
            </a:r>
            <a:r>
              <a:rPr lang="en-US" sz="2000" dirty="0" err="1"/>
              <a:t>lá</a:t>
            </a:r>
            <a:endParaRPr lang="en-US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err="1"/>
              <a:t>Sửa</a:t>
            </a:r>
            <a:r>
              <a:rPr lang="en-US" sz="2000" dirty="0"/>
              <a:t> van </a:t>
            </a:r>
            <a:r>
              <a:rPr lang="en-US" sz="2000" dirty="0" err="1"/>
              <a:t>hai</a:t>
            </a:r>
            <a:r>
              <a:rPr lang="en-US" sz="2000" dirty="0"/>
              <a:t> </a:t>
            </a:r>
            <a:r>
              <a:rPr lang="en-US" sz="2000" dirty="0" err="1"/>
              <a:t>lá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8166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Hở</a:t>
            </a:r>
            <a:r>
              <a:rPr lang="en-US" dirty="0"/>
              <a:t> van 2 </a:t>
            </a:r>
            <a:r>
              <a:rPr lang="en-US" dirty="0" err="1"/>
              <a:t>lá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419600" cy="236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err="1"/>
              <a:t>Định</a:t>
            </a:r>
            <a:r>
              <a:rPr lang="en-US" sz="2200" b="1" dirty="0"/>
              <a:t> </a:t>
            </a:r>
            <a:r>
              <a:rPr lang="en-US" sz="2200" b="1" dirty="0" err="1"/>
              <a:t>nghĩa</a:t>
            </a:r>
            <a:endParaRPr lang="en-US" sz="2200" b="1" dirty="0"/>
          </a:p>
          <a:p>
            <a:pPr marL="0" indent="0">
              <a:buNone/>
            </a:pPr>
            <a:r>
              <a:rPr lang="en-US" sz="2200" b="1" dirty="0" err="1"/>
              <a:t>Mức</a:t>
            </a:r>
            <a:r>
              <a:rPr lang="en-US" sz="2200" b="1" dirty="0"/>
              <a:t> </a:t>
            </a:r>
            <a:r>
              <a:rPr lang="en-US" sz="2200" b="1" dirty="0" err="1"/>
              <a:t>độ</a:t>
            </a:r>
            <a:endParaRPr lang="en-US" sz="2200" b="1" dirty="0"/>
          </a:p>
          <a:p>
            <a:pPr marL="0" indent="0">
              <a:buNone/>
            </a:pPr>
            <a:r>
              <a:rPr lang="en-US" sz="2200" b="1" dirty="0" err="1"/>
              <a:t>Phẫu</a:t>
            </a:r>
            <a:r>
              <a:rPr lang="en-US" sz="2200" b="1" dirty="0"/>
              <a:t> </a:t>
            </a:r>
            <a:r>
              <a:rPr lang="en-US" sz="2200" b="1" dirty="0" err="1"/>
              <a:t>thuật</a:t>
            </a:r>
            <a:r>
              <a:rPr lang="en-US" sz="2200" b="1" dirty="0"/>
              <a:t>:</a:t>
            </a:r>
          </a:p>
          <a:p>
            <a:r>
              <a:rPr lang="en-US" sz="2200" dirty="0" err="1"/>
              <a:t>Thay</a:t>
            </a:r>
            <a:r>
              <a:rPr lang="en-US" sz="2200" dirty="0"/>
              <a:t> van </a:t>
            </a:r>
            <a:r>
              <a:rPr lang="en-US" sz="2200" dirty="0" err="1"/>
              <a:t>hai</a:t>
            </a:r>
            <a:r>
              <a:rPr lang="en-US" sz="2200" dirty="0"/>
              <a:t> </a:t>
            </a:r>
            <a:r>
              <a:rPr lang="en-US" sz="2200" dirty="0" err="1"/>
              <a:t>lá</a:t>
            </a:r>
            <a:endParaRPr lang="en-US" sz="2200" dirty="0"/>
          </a:p>
          <a:p>
            <a:r>
              <a:rPr lang="en-US" sz="2200" dirty="0" err="1"/>
              <a:t>Sửa</a:t>
            </a:r>
            <a:r>
              <a:rPr lang="en-US" sz="2200" dirty="0"/>
              <a:t> van </a:t>
            </a:r>
            <a:r>
              <a:rPr lang="en-US" sz="2200" dirty="0" err="1"/>
              <a:t>hai</a:t>
            </a:r>
            <a:r>
              <a:rPr lang="en-US" sz="2200" dirty="0"/>
              <a:t> </a:t>
            </a:r>
            <a:r>
              <a:rPr lang="en-US" sz="2200" dirty="0" err="1"/>
              <a:t>lá</a:t>
            </a:r>
            <a:endParaRPr lang="en-US" sz="2200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466554"/>
            <a:ext cx="1676400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066347"/>
            <a:ext cx="3586908" cy="2588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http://groups.bme.gatech.edu/groups/cfmg/group/MV%20Mechanical%20Valve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97376"/>
            <a:ext cx="2395154" cy="240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735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826</Words>
  <Application>Microsoft Office PowerPoint</Application>
  <PresentationFormat>On-screen Show (4:3)</PresentationFormat>
  <Paragraphs>193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Courier New</vt:lpstr>
      <vt:lpstr>Times New Roman</vt:lpstr>
      <vt:lpstr>Office Theme</vt:lpstr>
      <vt:lpstr>ĐẠI CƯƠNG PHẪU THUẬT TIM</vt:lpstr>
      <vt:lpstr>Mục tiêu học tập</vt:lpstr>
      <vt:lpstr>Mục lục các nội dung</vt:lpstr>
      <vt:lpstr>Khái niệm về phẫu thuật tim</vt:lpstr>
      <vt:lpstr>Phân nhóm bệnh</vt:lpstr>
      <vt:lpstr>Bệnh tim mắc phải</vt:lpstr>
      <vt:lpstr>Bệnh van tim</vt:lpstr>
      <vt:lpstr>Hẹp van 2 lá</vt:lpstr>
      <vt:lpstr>Hở van 2 lá</vt:lpstr>
      <vt:lpstr>Hở van ĐM chủ</vt:lpstr>
      <vt:lpstr>2. Bệnh ĐM vành</vt:lpstr>
      <vt:lpstr>Bóc tách ĐM chủ</vt:lpstr>
      <vt:lpstr>Phình ĐM chủ ngực</vt:lpstr>
      <vt:lpstr>Phình ĐM chủ bụng</vt:lpstr>
      <vt:lpstr>Bệnh tim bẩm sinh</vt:lpstr>
      <vt:lpstr>Phân loại bệnh tim bẩm sinh </vt:lpstr>
      <vt:lpstr>Gene liên quan đến  bệnh tim</vt:lpstr>
      <vt:lpstr>Thông liên thất</vt:lpstr>
      <vt:lpstr>Thông liên nhĩ</vt:lpstr>
      <vt:lpstr>Tứ chứng Falllot</vt:lpstr>
      <vt:lpstr>Teo van ĐM phổi có TLT</vt:lpstr>
      <vt:lpstr>Không van ĐM phổi</vt:lpstr>
      <vt:lpstr>Thất phải hai đường ra</vt:lpstr>
      <vt:lpstr>Chuyển vị đạị ĐM</vt:lpstr>
      <vt:lpstr>Tim một thất</vt:lpstr>
      <vt:lpstr>Thiểu sản quai ĐM chủ</vt:lpstr>
      <vt:lpstr>Còn ống ĐM</vt:lpstr>
      <vt:lpstr>Hẹp eo ĐM chủ</vt:lpstr>
      <vt:lpstr>Gián đoạn cung ĐM chủ</vt:lpstr>
      <vt:lpstr>Vòng mạch</vt:lpstr>
      <vt:lpstr>Bất thường hồi lưu TM hệ thống</vt:lpstr>
      <vt:lpstr>Bất thường hồi lưu TM phổi</vt:lpstr>
      <vt:lpstr>Kênh nhĩ thất</vt:lpstr>
      <vt:lpstr>Hẹp đường ra thất phải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Tổng quan về bệnh tim</dc:title>
  <dc:creator>NamLV</dc:creator>
  <cp:lastModifiedBy>lenovo</cp:lastModifiedBy>
  <cp:revision>36</cp:revision>
  <dcterms:created xsi:type="dcterms:W3CDTF">2013-09-23T12:09:07Z</dcterms:created>
  <dcterms:modified xsi:type="dcterms:W3CDTF">2019-06-24T00:57:09Z</dcterms:modified>
</cp:coreProperties>
</file>